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7" r:id="rId4"/>
    <p:sldId id="278" r:id="rId5"/>
    <p:sldId id="296" r:id="rId6"/>
    <p:sldId id="281" r:id="rId7"/>
    <p:sldId id="283" r:id="rId8"/>
    <p:sldId id="289" r:id="rId9"/>
    <p:sldId id="284" r:id="rId10"/>
    <p:sldId id="285" r:id="rId11"/>
    <p:sldId id="286" r:id="rId12"/>
    <p:sldId id="287" r:id="rId13"/>
    <p:sldId id="268" r:id="rId14"/>
    <p:sldId id="261" r:id="rId15"/>
    <p:sldId id="292" r:id="rId16"/>
    <p:sldId id="269" r:id="rId17"/>
    <p:sldId id="301" r:id="rId18"/>
    <p:sldId id="291" r:id="rId19"/>
    <p:sldId id="297" r:id="rId20"/>
    <p:sldId id="298" r:id="rId21"/>
    <p:sldId id="299" r:id="rId22"/>
    <p:sldId id="300" r:id="rId23"/>
    <p:sldId id="303" r:id="rId24"/>
    <p:sldId id="305" r:id="rId25"/>
    <p:sldId id="304" r:id="rId26"/>
    <p:sldId id="306" r:id="rId27"/>
    <p:sldId id="307" r:id="rId28"/>
    <p:sldId id="309" r:id="rId29"/>
    <p:sldId id="308" r:id="rId30"/>
    <p:sldId id="271" r:id="rId31"/>
    <p:sldId id="273" r:id="rId32"/>
    <p:sldId id="260" r:id="rId33"/>
    <p:sldId id="294" r:id="rId34"/>
    <p:sldId id="30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ngchun Heo" initials="bH" lastIdx="1" clrIdx="0">
    <p:extLst>
      <p:ext uri="{19B8F6BF-5375-455C-9EA6-DF929625EA0E}">
        <p15:presenceInfo xmlns:p15="http://schemas.microsoft.com/office/powerpoint/2012/main" userId="bongchun He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3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A5E5F4A6-6494-433D-82A9-5C92C0C59E3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2205410"/>
          <a:ext cx="5220289" cy="3480193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C8EF8-6267-463A-8CE4-6C194768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7C0A8C-A575-4DA2-905A-161768F47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B0984-24E6-4259-A08F-5A1E1F77A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297AF-3D25-4030-B076-13487D16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9EE31-FC94-426B-BDD9-9D8BC917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0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C5C0-ECC9-4101-8724-9CBEE10B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9BF1EA-7F77-4678-A58E-3EE45C687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E2A53-B2A3-4A71-B576-38D5C9EF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1104A-399D-4ED4-86C9-C1F81941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BBBC8-BF8F-4BAF-83CB-851F4AB1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2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268193-92A6-4070-9A1D-E331A10E5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6258F-FE54-4156-9DA4-2F37D43C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F1CED-0FD1-4432-ADAD-DC43F271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2B9BC-73C8-4B50-AC11-05605CD3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99C7E-6904-489A-AF96-135B0DCF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6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17060-20A8-4712-A3DF-654CB770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4CE2F-ED4B-4376-822C-315389C0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356F2-9E0A-4F6A-91EF-44EACD1C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511CA-2398-4E82-AD95-E08CD1C3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C0A46-6670-4DFB-A34B-C05759C8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E9520-F4B7-45AC-9ADC-95541239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981DD-5015-45D4-BB56-31E395DA7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874AF-ACCF-465D-89EF-5CEB1FBF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755C3-61DE-4E01-BDF1-E77D655E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D5C16-F035-455E-82C5-DA2BF4FA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4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5F371-251B-4122-9448-27A5EBB8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231CA-0BF6-4982-AC6A-C87F5B986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96FB29-0284-4440-B1F5-08F039229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248CA-5C35-4759-8369-875CCAC7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F5DB3-3CC5-4988-8D73-4B66272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E9E7DD-A441-4B3B-864A-E6BA4E71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3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A0701-E435-4893-9247-A4AEB25F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B6CAB7-D8BA-431F-B3DA-34B16957C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59E5E-2A0E-4228-A222-E9E2D2A78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61FCC-0DA9-41DC-B2BE-E099968F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AB276-5A5E-4AD5-8D1E-9B8E9D8C4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421AC9-51D2-4CA8-A077-0BF89EC0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624E06-275B-4B4E-BC52-0948328A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D6F8E-E301-4BD5-8706-F78CC62C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3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3AC1E-900A-4988-8290-FD0A64B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9CDF1D-CFCD-4F03-8EA1-98876528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426BD-C2A8-4BFF-8089-332C71DA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87990-F4B7-4318-86FB-1E7272A9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2A2C54-C410-425A-AE6B-324BE32D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81EA27-E351-436A-9B41-716352AB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76E31-1EDC-4D1C-9D9B-49F14369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6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5B59-2F0E-495C-8D4F-64927CB6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56A9E-ED3A-41A5-8458-60853BDC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608EC-DF99-45D5-AF4E-CA653F1CA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8B5FFB-2DF9-4698-A7A7-43282C0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87F33-E35E-4EBD-9FC4-600E9A65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A0FB01-DEA9-409E-B6FF-2650A09B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4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125C6-52A5-4D5C-9926-075E6C42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C0BBF2-7E17-4446-9043-E6B0EF3B2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7E6E8-0C8B-429C-B42C-FD63AF0D8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F9252-4912-478C-9B28-9B31D05B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EA270-D7C1-44BE-ADB4-901748A6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12C95-DE3B-430E-8F28-B155D519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5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8C57BD-E134-4E7F-95A3-E7854370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8B9A1-82AF-4573-AD71-A2CB1CA2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ADEA0-95B3-4BA2-971E-8A72B8836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7327A-1F3A-41AD-9F67-AB4A0905AAA9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FD053-0A13-465E-A5FF-5CE87CE35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A00EC-10AE-4439-A961-2C36144EF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0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358965" y="160318"/>
            <a:ext cx="451126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/>
              <a:t>Gang</a:t>
            </a:r>
          </a:p>
          <a:p>
            <a:pPr algn="ctr"/>
            <a:r>
              <a:rPr lang="en-US" altLang="ko-KR" sz="11500" b="1" dirty="0"/>
              <a:t> Of </a:t>
            </a:r>
          </a:p>
          <a:p>
            <a:pPr algn="ctr"/>
            <a:r>
              <a:rPr lang="en-US" altLang="ko-KR" sz="11500" b="1" dirty="0"/>
              <a:t>4</a:t>
            </a:r>
            <a:endParaRPr lang="ko-KR" altLang="en-US" sz="1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E1364-51E7-4846-ACA0-4059E7480AB2}"/>
              </a:ext>
            </a:extLst>
          </p:cNvPr>
          <p:cNvSpPr txBox="1"/>
          <p:nvPr/>
        </p:nvSpPr>
        <p:spPr>
          <a:xfrm flipH="1">
            <a:off x="0" y="6174462"/>
            <a:ext cx="622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Member :</a:t>
            </a:r>
          </a:p>
          <a:p>
            <a:r>
              <a:rPr lang="en-US" altLang="ko-KR" sz="1400" b="1" dirty="0"/>
              <a:t> K</a:t>
            </a:r>
            <a:r>
              <a:rPr lang="en-US" altLang="ko-KR" sz="1400" dirty="0"/>
              <a:t>ing Ra </a:t>
            </a:r>
            <a:r>
              <a:rPr lang="en-US" altLang="ko-KR" sz="1400" dirty="0" err="1"/>
              <a:t>Huun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S</a:t>
            </a:r>
            <a:r>
              <a:rPr lang="en-US" altLang="ko-KR" sz="1400" dirty="0" err="1"/>
              <a:t>eulKKi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P</a:t>
            </a:r>
            <a:r>
              <a:rPr lang="en-US" altLang="ko-KR" sz="1400" dirty="0" err="1"/>
              <a:t>inkBong</a:t>
            </a:r>
            <a:r>
              <a:rPr lang="en-US" altLang="ko-KR" sz="1400" dirty="0"/>
              <a:t>-K / </a:t>
            </a:r>
            <a:r>
              <a:rPr lang="en-US" altLang="ko-KR" sz="1400" b="1" dirty="0" err="1"/>
              <a:t>C</a:t>
            </a:r>
            <a:r>
              <a:rPr lang="en-US" altLang="ko-KR" sz="1400" dirty="0" err="1"/>
              <a:t>hunderella</a:t>
            </a:r>
            <a:r>
              <a:rPr lang="en-US" altLang="ko-KR" sz="1400" dirty="0"/>
              <a:t>	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96D4F7-DE9D-4DD6-A35B-82F895E7CE31}"/>
              </a:ext>
            </a:extLst>
          </p:cNvPr>
          <p:cNvSpPr/>
          <p:nvPr/>
        </p:nvSpPr>
        <p:spPr>
          <a:xfrm>
            <a:off x="9220200" y="0"/>
            <a:ext cx="19050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7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6F27C-44EA-4584-905E-03A48E11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1196049"/>
            <a:ext cx="5551476" cy="5238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E44D6E-4CFE-471F-8083-03D88085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56" y="2235207"/>
            <a:ext cx="4681431" cy="3160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1AD27-B4A1-4B38-A4DF-6D7B3EBF09EF}"/>
              </a:ext>
            </a:extLst>
          </p:cNvPr>
          <p:cNvSpPr txBox="1"/>
          <p:nvPr/>
        </p:nvSpPr>
        <p:spPr>
          <a:xfrm>
            <a:off x="6363152" y="1608509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카카오톡 간편 결제를 </a:t>
            </a:r>
            <a:r>
              <a:rPr lang="ko-KR" altLang="en-US" sz="2400" spc="-300" dirty="0"/>
              <a:t>통해 쉽게 결제가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723014" y="6286363"/>
            <a:ext cx="572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다양한 이벤트를 참여할 수 있는 이벤트 게시판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05086-A233-424C-92FB-11AD09A97D95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FE4CDD-BB32-4859-95F9-22B9EDA4E30F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19281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44E2C-85F0-448B-A277-1AA236C7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"/>
          <a:stretch/>
        </p:blipFill>
        <p:spPr>
          <a:xfrm>
            <a:off x="624718" y="1233490"/>
            <a:ext cx="6317818" cy="4987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876941" y="5972703"/>
            <a:ext cx="1011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팔로우와 좋아요 기능</a:t>
            </a:r>
            <a:r>
              <a:rPr lang="ko-KR" altLang="en-US" sz="2400" spc="-300" dirty="0"/>
              <a:t>을 통해 원하는 유저들의 게시물을 모아 볼 수 있는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618BC9-183F-4B30-A857-5C2A50D7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25" y="1196049"/>
            <a:ext cx="3936185" cy="37455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9B8C69-8E49-4EE7-B69F-F9827CBDFB5F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FCF17A-282B-4124-9058-2ADAEBAD09CA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2779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458077" y="5239693"/>
            <a:ext cx="5442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로그인한 유저가 </a:t>
            </a:r>
            <a:r>
              <a:rPr lang="ko-KR" altLang="en-US" sz="2400" spc="-300" dirty="0"/>
              <a:t>작성한 게시물들을 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한번에 조회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수정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삭제가 가능한 마이페이지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933028-1A52-4D4B-B168-74910B30D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5"/>
          <a:stretch/>
        </p:blipFill>
        <p:spPr>
          <a:xfrm>
            <a:off x="6207428" y="1117165"/>
            <a:ext cx="5055566" cy="3298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596E42-D281-439C-9125-F043E963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49"/>
          <a:stretch/>
        </p:blipFill>
        <p:spPr>
          <a:xfrm>
            <a:off x="848442" y="1324757"/>
            <a:ext cx="4661786" cy="3298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046C4-6BD6-45EF-BCDE-CA1B68A0ED28}"/>
              </a:ext>
            </a:extLst>
          </p:cNvPr>
          <p:cNvSpPr txBox="1"/>
          <p:nvPr/>
        </p:nvSpPr>
        <p:spPr>
          <a:xfrm>
            <a:off x="7040880" y="5068588"/>
            <a:ext cx="454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/>
              <a:t>관리자</a:t>
            </a:r>
            <a:r>
              <a:rPr lang="ko-KR" altLang="en-US" sz="2400" spc="-300" dirty="0"/>
              <a:t>가 모든 게시물에 대한 조회</a:t>
            </a:r>
            <a:r>
              <a:rPr lang="en-US" altLang="ko-KR" sz="2400" spc="-300" dirty="0"/>
              <a:t>,</a:t>
            </a:r>
          </a:p>
          <a:p>
            <a:pPr algn="ctr"/>
            <a:r>
              <a:rPr lang="ko-KR" altLang="en-US" sz="2400" spc="-300" dirty="0"/>
              <a:t>회원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게시글의 비활성화 처리</a:t>
            </a:r>
            <a:r>
              <a:rPr lang="en-US" altLang="ko-KR" sz="2400" spc="-300" dirty="0"/>
              <a:t>  </a:t>
            </a:r>
            <a:endParaRPr lang="ko-KR" altLang="en-US" sz="2400" spc="-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9608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172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591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시스템 아키텍처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84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1314881" y="0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Use Case</a:t>
            </a:r>
            <a:endParaRPr lang="ko-KR" altLang="en-US" sz="3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1121963-F423-4CF4-9BF1-549D0A47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41" y="791889"/>
            <a:ext cx="7178319" cy="58866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2D91D3-6987-482E-9B18-383023182EF0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29BC265-979A-4595-8468-A7FE7DC29742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740D7F-3871-4770-A284-C20F9FF2CB8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8555917-344A-453B-8CD2-3125306A4DB1}"/>
              </a:ext>
            </a:extLst>
          </p:cNvPr>
          <p:cNvSpPr/>
          <p:nvPr/>
        </p:nvSpPr>
        <p:spPr>
          <a:xfrm>
            <a:off x="7936551" y="1401396"/>
            <a:ext cx="3097210" cy="6093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액터</a:t>
            </a:r>
            <a:r>
              <a:rPr lang="ko-KR" altLang="en-US" dirty="0">
                <a:solidFill>
                  <a:schemeClr val="tx1"/>
                </a:solidFill>
              </a:rPr>
              <a:t> 별 </a:t>
            </a:r>
            <a:r>
              <a:rPr lang="en-US" altLang="ko-KR" dirty="0">
                <a:solidFill>
                  <a:schemeClr val="tx1"/>
                </a:solidFill>
              </a:rPr>
              <a:t>Use-case</a:t>
            </a:r>
            <a:r>
              <a:rPr lang="ko-KR" altLang="en-US" dirty="0">
                <a:solidFill>
                  <a:schemeClr val="tx1"/>
                </a:solidFill>
              </a:rPr>
              <a:t>를 정의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A3654A-2679-4E36-B97B-0D58C08A1744}"/>
              </a:ext>
            </a:extLst>
          </p:cNvPr>
          <p:cNvSpPr/>
          <p:nvPr/>
        </p:nvSpPr>
        <p:spPr>
          <a:xfrm>
            <a:off x="7936551" y="2376147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비회원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단순 조회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0B114C-C60B-4CC8-92D0-3C6C6D7C55BD}"/>
              </a:ext>
            </a:extLst>
          </p:cNvPr>
          <p:cNvSpPr/>
          <p:nvPr/>
        </p:nvSpPr>
        <p:spPr>
          <a:xfrm>
            <a:off x="7936551" y="3086056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회원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파티 모집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파티 참여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소통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85A433-1A0F-4934-9922-9D80C62609D4}"/>
              </a:ext>
            </a:extLst>
          </p:cNvPr>
          <p:cNvSpPr/>
          <p:nvPr/>
        </p:nvSpPr>
        <p:spPr>
          <a:xfrm>
            <a:off x="7936551" y="3809364"/>
            <a:ext cx="3868064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관리자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회원 및 게시물 관리</a:t>
            </a:r>
            <a:r>
              <a:rPr lang="en-US" altLang="ko-KR" sz="1400" b="1" dirty="0">
                <a:solidFill>
                  <a:schemeClr val="tx1"/>
                </a:solidFill>
              </a:rPr>
              <a:t> / </a:t>
            </a:r>
            <a:r>
              <a:rPr lang="ko-KR" altLang="en-US" sz="1400" b="1" dirty="0">
                <a:solidFill>
                  <a:schemeClr val="tx1"/>
                </a:solidFill>
              </a:rPr>
              <a:t>파티 주최</a:t>
            </a:r>
          </a:p>
        </p:txBody>
      </p:sp>
    </p:spTree>
    <p:extLst>
      <p:ext uri="{BB962C8B-B14F-4D97-AF65-F5344CB8AC3E}">
        <p14:creationId xmlns:p14="http://schemas.microsoft.com/office/powerpoint/2010/main" val="2992416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요구사항 정의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0F0E1-2B11-48DC-B6D4-36AED20F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76" y="1167319"/>
            <a:ext cx="6488224" cy="3151694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A418BA-6C8C-425B-A359-1E90FC23F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329122"/>
              </p:ext>
            </p:extLst>
          </p:nvPr>
        </p:nvGraphicFramePr>
        <p:xfrm>
          <a:off x="318975" y="1046740"/>
          <a:ext cx="5405550" cy="4927058"/>
        </p:xfrm>
        <a:graphic>
          <a:graphicData uri="http://schemas.openxmlformats.org/drawingml/2006/table">
            <a:tbl>
              <a:tblPr/>
              <a:tblGrid>
                <a:gridCol w="489051">
                  <a:extLst>
                    <a:ext uri="{9D8B030D-6E8A-4147-A177-3AD203B41FA5}">
                      <a16:colId xmlns:a16="http://schemas.microsoft.com/office/drawing/2014/main" val="1342284818"/>
                    </a:ext>
                  </a:extLst>
                </a:gridCol>
                <a:gridCol w="913849">
                  <a:extLst>
                    <a:ext uri="{9D8B030D-6E8A-4147-A177-3AD203B41FA5}">
                      <a16:colId xmlns:a16="http://schemas.microsoft.com/office/drawing/2014/main" val="3863184228"/>
                    </a:ext>
                  </a:extLst>
                </a:gridCol>
                <a:gridCol w="1253900">
                  <a:extLst>
                    <a:ext uri="{9D8B030D-6E8A-4147-A177-3AD203B41FA5}">
                      <a16:colId xmlns:a16="http://schemas.microsoft.com/office/drawing/2014/main" val="2379220233"/>
                    </a:ext>
                  </a:extLst>
                </a:gridCol>
                <a:gridCol w="2748750">
                  <a:extLst>
                    <a:ext uri="{9D8B030D-6E8A-4147-A177-3AD203B41FA5}">
                      <a16:colId xmlns:a16="http://schemas.microsoft.com/office/drawing/2014/main" val="833475555"/>
                    </a:ext>
                  </a:extLst>
                </a:gridCol>
              </a:tblGrid>
              <a:tr h="1974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서비스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필요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기능 설명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54075"/>
                  </a:ext>
                </a:extLst>
              </a:tr>
              <a:tr h="489759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사용자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 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이메일을 가입한 유저의 </a:t>
                      </a:r>
                      <a:r>
                        <a:rPr lang="en-US" altLang="ko-KR" sz="1000" b="1" dirty="0">
                          <a:effectLst/>
                        </a:rPr>
                        <a:t>ID</a:t>
                      </a:r>
                      <a:r>
                        <a:rPr lang="ko-KR" altLang="en-US" sz="1000" b="1" dirty="0">
                          <a:effectLst/>
                        </a:rPr>
                        <a:t>로 사용하며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비밀번호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사이트에서 사용할 닉네임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연락처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성별 등을 기입 받음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019543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유저가 원하는 시간대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메뉴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장소 등을 기입하여 </a:t>
                      </a:r>
                      <a:r>
                        <a:rPr lang="ko-KR" altLang="en-US" sz="1000" b="1" dirty="0" err="1">
                          <a:effectLst/>
                        </a:rPr>
                        <a:t>파티원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모집글을</a:t>
                      </a:r>
                      <a:r>
                        <a:rPr lang="ko-KR" altLang="en-US" sz="1000" b="1" dirty="0">
                          <a:effectLst/>
                        </a:rPr>
                        <a:t> 작성하고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이는 조회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수정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삭제가 가능</a:t>
                      </a:r>
                      <a:r>
                        <a:rPr lang="en-US" altLang="ko-KR" sz="1000" b="1" dirty="0">
                          <a:effectLst/>
                        </a:rPr>
                        <a:t>.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82630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이미지화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게시물을 좀 더 가시적으로 조회할 수 있도록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effectLst/>
                        </a:rPr>
                        <a:t>대표이미지</a:t>
                      </a:r>
                      <a:r>
                        <a:rPr lang="ko-KR" altLang="en-US" sz="1000" b="1" dirty="0">
                          <a:effectLst/>
                        </a:rPr>
                        <a:t> 첨부를 통해 썸네일 노출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61401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유저의 관심사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취미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일상 등을 공유할 수 있는 형태의 게시판 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 기능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427650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게시물을 좋아요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팔로우 기능을 통해 볼 수 있음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258158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회원가입 시 기입한 정보들을 수정 가능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218234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0363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마이페이지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마이페이지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본인이 작성한 게시물들을 종합적으로 조회 및 수정 삭제 가능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596386"/>
                  </a:ext>
                </a:extLst>
              </a:tr>
              <a:tr h="181694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98774"/>
                  </a:ext>
                </a:extLst>
              </a:tr>
              <a:tr h="334341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이벤트게시판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이벤트게시판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관리자가 주최하는 이벤트를 판매할 수 있는 상세페이지와 판매 기능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카카오 간편 결제</a:t>
                      </a:r>
                      <a:r>
                        <a:rPr lang="en-US" altLang="ko-KR" sz="1000" b="1" dirty="0">
                          <a:effectLst/>
                        </a:rPr>
                        <a:t>)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403296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대시보드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관리자페이지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신규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신규 게시물들의 현황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게시물들을 관리할 수 있는 기능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04553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회원의 상태를 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활성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비활성</a:t>
                      </a:r>
                      <a:r>
                        <a:rPr lang="en-US" altLang="ko-KR" sz="1000" b="1" dirty="0">
                          <a:effectLst/>
                        </a:rPr>
                        <a:t>) </a:t>
                      </a:r>
                      <a:r>
                        <a:rPr lang="ko-KR" altLang="en-US" sz="1000" b="1" dirty="0">
                          <a:effectLst/>
                        </a:rPr>
                        <a:t>변경할 수 있는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80895"/>
                  </a:ext>
                </a:extLst>
              </a:tr>
              <a:tr h="193142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786440"/>
                  </a:ext>
                </a:extLst>
              </a:tr>
              <a:tr h="18169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공통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이메일 로그인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 계정일 시 관리자 페이지로 이동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01064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 조회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</a:t>
                      </a:r>
                      <a:r>
                        <a:rPr lang="en-US" altLang="ko-KR" sz="1000" b="1" dirty="0">
                          <a:effectLst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</a:rPr>
                        <a:t>비회원의 조회 권한 구분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 유저에게만 사용 가능한 메뉴 제공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926951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D39224-00A9-4E3E-918A-99B487A81E9F}"/>
              </a:ext>
            </a:extLst>
          </p:cNvPr>
          <p:cNvSpPr/>
          <p:nvPr/>
        </p:nvSpPr>
        <p:spPr>
          <a:xfrm>
            <a:off x="5972338" y="4297453"/>
            <a:ext cx="5843268" cy="6093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발생 가능한 모든 행동에 대해 발생하는 사항을 정의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7FF02E2-7CB9-4B10-B218-8027EA19BE77}"/>
              </a:ext>
            </a:extLst>
          </p:cNvPr>
          <p:cNvSpPr/>
          <p:nvPr/>
        </p:nvSpPr>
        <p:spPr>
          <a:xfrm>
            <a:off x="5945830" y="5078931"/>
            <a:ext cx="5758490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기존의 </a:t>
            </a:r>
            <a:r>
              <a:rPr lang="en-US" altLang="ko-KR" sz="1400" b="1" dirty="0">
                <a:solidFill>
                  <a:schemeClr val="tx1"/>
                </a:solidFill>
              </a:rPr>
              <a:t>Use-case</a:t>
            </a:r>
            <a:r>
              <a:rPr lang="ko-KR" altLang="en-US" sz="1400" b="1" dirty="0">
                <a:solidFill>
                  <a:schemeClr val="tx1"/>
                </a:solidFill>
              </a:rPr>
              <a:t>보다 더 행동을 세분화 시켜 서비스를 구상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10F0A3-DF73-4ED7-A9D6-330A76080B83}"/>
              </a:ext>
            </a:extLst>
          </p:cNvPr>
          <p:cNvSpPr/>
          <p:nvPr/>
        </p:nvSpPr>
        <p:spPr>
          <a:xfrm>
            <a:off x="5945830" y="5788840"/>
            <a:ext cx="5758490" cy="5593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회원가입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파티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</a:rPr>
              <a:t>피드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</a:rPr>
              <a:t>이벤트 라는 </a:t>
            </a:r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가지 핵심 서비스를 구현</a:t>
            </a:r>
          </a:p>
        </p:txBody>
      </p:sp>
    </p:spTree>
    <p:extLst>
      <p:ext uri="{BB962C8B-B14F-4D97-AF65-F5344CB8AC3E}">
        <p14:creationId xmlns:p14="http://schemas.microsoft.com/office/powerpoint/2010/main" val="5474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537372" y="566894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BC17EF-ACC1-4AE8-82E0-099079BB8640}"/>
              </a:ext>
            </a:extLst>
          </p:cNvPr>
          <p:cNvSpPr/>
          <p:nvPr/>
        </p:nvSpPr>
        <p:spPr>
          <a:xfrm>
            <a:off x="6449370" y="2944243"/>
            <a:ext cx="5205258" cy="33139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7C6AF0-6458-4711-9389-A06C35FAD290}"/>
              </a:ext>
            </a:extLst>
          </p:cNvPr>
          <p:cNvSpPr/>
          <p:nvPr/>
        </p:nvSpPr>
        <p:spPr>
          <a:xfrm>
            <a:off x="4843364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Server</a:t>
            </a:r>
            <a:endParaRPr lang="ko-KR" altLang="en-US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5B6413-E856-4592-A19C-20C0E58BA00E}"/>
              </a:ext>
            </a:extLst>
          </p:cNvPr>
          <p:cNvSpPr/>
          <p:nvPr/>
        </p:nvSpPr>
        <p:spPr>
          <a:xfrm>
            <a:off x="7983643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DBMS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8AE384-8065-4601-B5A9-DE87F94AC46C}"/>
              </a:ext>
            </a:extLst>
          </p:cNvPr>
          <p:cNvSpPr/>
          <p:nvPr/>
        </p:nvSpPr>
        <p:spPr>
          <a:xfrm>
            <a:off x="1703086" y="159322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Client</a:t>
            </a:r>
            <a:endParaRPr lang="ko-KR" altLang="en-US" sz="1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9522D6-42EC-4A46-A6EC-43EA9CDF11DB}"/>
              </a:ext>
            </a:extLst>
          </p:cNvPr>
          <p:cNvSpPr/>
          <p:nvPr/>
        </p:nvSpPr>
        <p:spPr>
          <a:xfrm>
            <a:off x="5473761" y="4251176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Front</a:t>
            </a:r>
          </a:p>
          <a:p>
            <a:pPr algn="ctr"/>
            <a:r>
              <a:rPr lang="en-US" altLang="ko-KR" sz="1100" b="1" dirty="0"/>
              <a:t>Controller</a:t>
            </a:r>
            <a:endParaRPr lang="ko-KR" altLang="en-US" sz="11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791642-9269-49EC-A248-29FE56227C1E}"/>
              </a:ext>
            </a:extLst>
          </p:cNvPr>
          <p:cNvSpPr/>
          <p:nvPr/>
        </p:nvSpPr>
        <p:spPr>
          <a:xfrm>
            <a:off x="6759555" y="361103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37B5EE1-B152-4686-9F34-9517C59AD9DF}"/>
              </a:ext>
            </a:extLst>
          </p:cNvPr>
          <p:cNvSpPr/>
          <p:nvPr/>
        </p:nvSpPr>
        <p:spPr>
          <a:xfrm>
            <a:off x="8584853" y="361103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Dao</a:t>
            </a:r>
            <a:endParaRPr lang="ko-KR" altLang="en-US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E7221-A876-4FCF-991A-BB109579CA20}"/>
              </a:ext>
            </a:extLst>
          </p:cNvPr>
          <p:cNvCxnSpPr>
            <a:cxnSpLocks/>
          </p:cNvCxnSpPr>
          <p:nvPr/>
        </p:nvCxnSpPr>
        <p:spPr>
          <a:xfrm>
            <a:off x="3716444" y="182727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608C23-76F8-4053-8BD5-8195C09F3235}"/>
              </a:ext>
            </a:extLst>
          </p:cNvPr>
          <p:cNvCxnSpPr>
            <a:cxnSpLocks/>
          </p:cNvCxnSpPr>
          <p:nvPr/>
        </p:nvCxnSpPr>
        <p:spPr>
          <a:xfrm flipV="1">
            <a:off x="7465191" y="4072063"/>
            <a:ext cx="0" cy="34993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3158A8-EF4D-4B9F-8EDA-E4281EBF4E9C}"/>
              </a:ext>
            </a:extLst>
          </p:cNvPr>
          <p:cNvCxnSpPr>
            <a:cxnSpLocks/>
          </p:cNvCxnSpPr>
          <p:nvPr/>
        </p:nvCxnSpPr>
        <p:spPr>
          <a:xfrm>
            <a:off x="8196378" y="3742728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54A979E-01AC-4EDB-8640-9DA9A2E420EB}"/>
              </a:ext>
            </a:extLst>
          </p:cNvPr>
          <p:cNvCxnSpPr>
            <a:cxnSpLocks/>
          </p:cNvCxnSpPr>
          <p:nvPr/>
        </p:nvCxnSpPr>
        <p:spPr>
          <a:xfrm flipH="1">
            <a:off x="8196378" y="3886207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2F5CB4-423F-4AF0-9454-450F96F734E3}"/>
              </a:ext>
            </a:extLst>
          </p:cNvPr>
          <p:cNvCxnSpPr>
            <a:cxnSpLocks/>
          </p:cNvCxnSpPr>
          <p:nvPr/>
        </p:nvCxnSpPr>
        <p:spPr>
          <a:xfrm flipH="1">
            <a:off x="7269656" y="4072062"/>
            <a:ext cx="1" cy="34994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E2D81C-636F-4ADC-AD00-56F563FEC79E}"/>
              </a:ext>
            </a:extLst>
          </p:cNvPr>
          <p:cNvCxnSpPr>
            <a:cxnSpLocks/>
          </p:cNvCxnSpPr>
          <p:nvPr/>
        </p:nvCxnSpPr>
        <p:spPr>
          <a:xfrm flipH="1">
            <a:off x="3716445" y="2025398"/>
            <a:ext cx="936552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29638F-60E4-4276-A79A-9E6C9C49163D}"/>
              </a:ext>
            </a:extLst>
          </p:cNvPr>
          <p:cNvCxnSpPr>
            <a:cxnSpLocks/>
          </p:cNvCxnSpPr>
          <p:nvPr/>
        </p:nvCxnSpPr>
        <p:spPr>
          <a:xfrm>
            <a:off x="6856724" y="182727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FA9F50-89C9-4563-A3C8-0D26D54D99DC}"/>
              </a:ext>
            </a:extLst>
          </p:cNvPr>
          <p:cNvCxnSpPr>
            <a:cxnSpLocks/>
          </p:cNvCxnSpPr>
          <p:nvPr/>
        </p:nvCxnSpPr>
        <p:spPr>
          <a:xfrm flipH="1">
            <a:off x="6856724" y="202539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4367C81-0152-476A-B41C-B18FED23509A}"/>
              </a:ext>
            </a:extLst>
          </p:cNvPr>
          <p:cNvSpPr/>
          <p:nvPr/>
        </p:nvSpPr>
        <p:spPr>
          <a:xfrm>
            <a:off x="3990354" y="1425373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요청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0EBFDA-E6CF-40EF-8524-970271EF586E}"/>
              </a:ext>
            </a:extLst>
          </p:cNvPr>
          <p:cNvSpPr/>
          <p:nvPr/>
        </p:nvSpPr>
        <p:spPr>
          <a:xfrm>
            <a:off x="3990354" y="2176244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응답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9E3C72-3B55-4D51-92EF-B8B3E9B624BC}"/>
              </a:ext>
            </a:extLst>
          </p:cNvPr>
          <p:cNvSpPr/>
          <p:nvPr/>
        </p:nvSpPr>
        <p:spPr>
          <a:xfrm>
            <a:off x="3642855" y="4276116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E892D-FDC6-4DBD-8DBB-0BE6A89D211E}"/>
              </a:ext>
            </a:extLst>
          </p:cNvPr>
          <p:cNvCxnSpPr>
            <a:cxnSpLocks/>
          </p:cNvCxnSpPr>
          <p:nvPr/>
        </p:nvCxnSpPr>
        <p:spPr>
          <a:xfrm>
            <a:off x="5029939" y="4422002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0DA8F5-510B-4158-942B-E15FE3790890}"/>
              </a:ext>
            </a:extLst>
          </p:cNvPr>
          <p:cNvSpPr/>
          <p:nvPr/>
        </p:nvSpPr>
        <p:spPr>
          <a:xfrm>
            <a:off x="6788892" y="4500861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D3FEF5-A5DE-4D3D-84B0-146B8959D48B}"/>
              </a:ext>
            </a:extLst>
          </p:cNvPr>
          <p:cNvSpPr/>
          <p:nvPr/>
        </p:nvSpPr>
        <p:spPr>
          <a:xfrm>
            <a:off x="10219555" y="3587103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MariaDB</a:t>
            </a:r>
            <a:endParaRPr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CDBE0-2704-4278-9E94-1295723D02A2}"/>
              </a:ext>
            </a:extLst>
          </p:cNvPr>
          <p:cNvCxnSpPr>
            <a:cxnSpLocks/>
          </p:cNvCxnSpPr>
          <p:nvPr/>
        </p:nvCxnSpPr>
        <p:spPr>
          <a:xfrm>
            <a:off x="9912057" y="3742728"/>
            <a:ext cx="27480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F200ACF-FF38-43FB-8E75-B59E34F4CFEE}"/>
              </a:ext>
            </a:extLst>
          </p:cNvPr>
          <p:cNvSpPr/>
          <p:nvPr/>
        </p:nvSpPr>
        <p:spPr>
          <a:xfrm>
            <a:off x="6790348" y="3188283"/>
            <a:ext cx="1193295" cy="2740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5A9349-AD55-456C-AA83-1F0CCFE44217}"/>
              </a:ext>
            </a:extLst>
          </p:cNvPr>
          <p:cNvSpPr/>
          <p:nvPr/>
        </p:nvSpPr>
        <p:spPr>
          <a:xfrm>
            <a:off x="8615646" y="3188283"/>
            <a:ext cx="1193295" cy="2740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4C261AE-0036-463A-A852-32CB98A26865}"/>
              </a:ext>
            </a:extLst>
          </p:cNvPr>
          <p:cNvSpPr/>
          <p:nvPr/>
        </p:nvSpPr>
        <p:spPr>
          <a:xfrm>
            <a:off x="7179131" y="1425373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입력</a:t>
            </a:r>
            <a:endParaRPr lang="ko-KR" altLang="en-US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D1D2E41-C90C-4C61-9014-F65704FE33CB}"/>
              </a:ext>
            </a:extLst>
          </p:cNvPr>
          <p:cNvSpPr/>
          <p:nvPr/>
        </p:nvSpPr>
        <p:spPr>
          <a:xfrm>
            <a:off x="7179131" y="2176244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출력</a:t>
            </a:r>
            <a:endParaRPr lang="ko-KR" altLang="en-US" sz="9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E4451C-C299-48A0-8A3B-79603DEB7FC7}"/>
              </a:ext>
            </a:extLst>
          </p:cNvPr>
          <p:cNvSpPr/>
          <p:nvPr/>
        </p:nvSpPr>
        <p:spPr>
          <a:xfrm>
            <a:off x="6786088" y="5072257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FC04172-6E59-4598-8CE8-AED4C4C9218F}"/>
              </a:ext>
            </a:extLst>
          </p:cNvPr>
          <p:cNvSpPr/>
          <p:nvPr/>
        </p:nvSpPr>
        <p:spPr>
          <a:xfrm>
            <a:off x="6790348" y="5639702"/>
            <a:ext cx="1244477" cy="382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733D5B8-AAFF-410E-9BF1-73C5D8E1986B}"/>
              </a:ext>
            </a:extLst>
          </p:cNvPr>
          <p:cNvCxnSpPr>
            <a:cxnSpLocks/>
          </p:cNvCxnSpPr>
          <p:nvPr/>
        </p:nvCxnSpPr>
        <p:spPr>
          <a:xfrm flipH="1">
            <a:off x="9912057" y="3886207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0B2742-3A19-4426-8C40-B98399BF72A0}"/>
              </a:ext>
            </a:extLst>
          </p:cNvPr>
          <p:cNvCxnSpPr>
            <a:cxnSpLocks/>
          </p:cNvCxnSpPr>
          <p:nvPr/>
        </p:nvCxnSpPr>
        <p:spPr>
          <a:xfrm flipH="1">
            <a:off x="5029939" y="4567113"/>
            <a:ext cx="248648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6FC2781-969F-4423-9589-62C3DDE0A7FB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6515BC-E4D0-4155-BAF3-28A494BB1CCF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BEEBA3-05FE-4671-BAC6-64AA9B2C6D98}"/>
              </a:ext>
            </a:extLst>
          </p:cNvPr>
          <p:cNvSpPr txBox="1"/>
          <p:nvPr/>
        </p:nvSpPr>
        <p:spPr>
          <a:xfrm>
            <a:off x="1318087" y="51325"/>
            <a:ext cx="48225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Client – Server – DB </a:t>
            </a:r>
            <a:r>
              <a:rPr lang="ko-KR" altLang="en-US" sz="2800" b="1" dirty="0"/>
              <a:t>관계도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0D58706-FF83-4B62-A5AB-41CE14EC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36" y="2973138"/>
            <a:ext cx="641751" cy="652412"/>
          </a:xfrm>
          <a:prstGeom prst="rect">
            <a:avLst/>
          </a:prstGeom>
          <a:effectLst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A82E12-BF4B-435C-9DB8-4660E414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23" y="3695274"/>
            <a:ext cx="489175" cy="436291"/>
          </a:xfrm>
          <a:prstGeom prst="rect">
            <a:avLst/>
          </a:prstGeom>
          <a:effectLst/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F109B5E-5B69-4F9B-99AA-48DC67CF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105" y="3289776"/>
            <a:ext cx="601556" cy="671548"/>
          </a:xfrm>
          <a:prstGeom prst="rect">
            <a:avLst/>
          </a:prstGeom>
          <a:effectLst/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5876B7A-6A40-4FC8-9A80-DF4FD0BDE6C1}"/>
              </a:ext>
            </a:extLst>
          </p:cNvPr>
          <p:cNvSpPr/>
          <p:nvPr/>
        </p:nvSpPr>
        <p:spPr>
          <a:xfrm>
            <a:off x="2648277" y="4847064"/>
            <a:ext cx="3968050" cy="2916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View : </a:t>
            </a:r>
            <a:r>
              <a:rPr lang="ko-KR" altLang="en-US" sz="1200" b="1" dirty="0">
                <a:solidFill>
                  <a:schemeClr val="tx1"/>
                </a:solidFill>
              </a:rPr>
              <a:t>컨트롤러에서 받은 값을 사용자에게 보여준다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270DED0-8141-4CCB-B2E0-92049D16988D}"/>
              </a:ext>
            </a:extLst>
          </p:cNvPr>
          <p:cNvSpPr/>
          <p:nvPr/>
        </p:nvSpPr>
        <p:spPr>
          <a:xfrm>
            <a:off x="6989663" y="2621574"/>
            <a:ext cx="3661207" cy="266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비즈니스 로직을 처리</a:t>
            </a:r>
            <a:r>
              <a:rPr lang="en-US" altLang="ko-KR" sz="1200" b="1" dirty="0">
                <a:solidFill>
                  <a:schemeClr val="tx1"/>
                </a:solidFill>
              </a:rPr>
              <a:t>, DB</a:t>
            </a:r>
            <a:r>
              <a:rPr lang="ko-KR" altLang="en-US" sz="1200" b="1" dirty="0">
                <a:solidFill>
                  <a:schemeClr val="tx1"/>
                </a:solidFill>
              </a:rPr>
              <a:t>와의 상호작용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9AA529F-4EB5-4449-9085-8C2D6A34F4CC}"/>
              </a:ext>
            </a:extLst>
          </p:cNvPr>
          <p:cNvSpPr/>
          <p:nvPr/>
        </p:nvSpPr>
        <p:spPr>
          <a:xfrm>
            <a:off x="6168745" y="145005"/>
            <a:ext cx="1624532" cy="4095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Spring MVC2 </a:t>
            </a:r>
            <a:r>
              <a:rPr lang="ko-KR" altLang="en-US" sz="1200" b="1" dirty="0">
                <a:solidFill>
                  <a:schemeClr val="tx1"/>
                </a:solidFill>
              </a:rPr>
              <a:t>구조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E76F3A6-232D-4BEA-8CBA-08D18E03907F}"/>
              </a:ext>
            </a:extLst>
          </p:cNvPr>
          <p:cNvSpPr/>
          <p:nvPr/>
        </p:nvSpPr>
        <p:spPr>
          <a:xfrm>
            <a:off x="8173278" y="5181539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클라이언트의 요청 처리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51041D5-E00C-4DBD-93F0-979E33312043}"/>
              </a:ext>
            </a:extLst>
          </p:cNvPr>
          <p:cNvSpPr/>
          <p:nvPr/>
        </p:nvSpPr>
        <p:spPr>
          <a:xfrm>
            <a:off x="8173278" y="5651868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모델과 뷰를 연결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2E7C13D-8C45-4B0C-8F7D-667C92823947}"/>
              </a:ext>
            </a:extLst>
          </p:cNvPr>
          <p:cNvSpPr/>
          <p:nvPr/>
        </p:nvSpPr>
        <p:spPr>
          <a:xfrm>
            <a:off x="8173278" y="4716244"/>
            <a:ext cx="2131456" cy="31834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다수의 컨트롤러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E17DB15-0685-42ED-8EFF-2E7D233D6F0A}"/>
              </a:ext>
            </a:extLst>
          </p:cNvPr>
          <p:cNvSpPr/>
          <p:nvPr/>
        </p:nvSpPr>
        <p:spPr>
          <a:xfrm>
            <a:off x="4671707" y="3898736"/>
            <a:ext cx="1043400" cy="24558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유저의 요청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4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37940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UI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프로토 타입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0D7A-0377-4481-8733-45069CB3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84" y="2455318"/>
            <a:ext cx="3738880" cy="41651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150BA4-5DD7-4E50-A3AE-7E4A152EB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77" y="1274853"/>
            <a:ext cx="6092898" cy="46978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40272C-FD37-47F5-9F16-A4439E8DC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147" y="751432"/>
            <a:ext cx="4259079" cy="36768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F87190-CD73-4412-9B67-1F7B88A55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5289" y="4223708"/>
            <a:ext cx="2956735" cy="239674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2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59185-7FE9-49E2-ABCE-91D48561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28" y="1113490"/>
            <a:ext cx="7118143" cy="553012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10879E-03FE-4363-80A5-11B6848BFC0E}"/>
              </a:ext>
            </a:extLst>
          </p:cNvPr>
          <p:cNvSpPr/>
          <p:nvPr/>
        </p:nvSpPr>
        <p:spPr>
          <a:xfrm>
            <a:off x="4265395" y="980045"/>
            <a:ext cx="3661207" cy="266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Use-Case</a:t>
            </a:r>
            <a:r>
              <a:rPr lang="ko-KR" altLang="en-US" sz="1200" b="1" dirty="0">
                <a:solidFill>
                  <a:schemeClr val="tx1"/>
                </a:solidFill>
              </a:rPr>
              <a:t>를 바탕으로 주요 기능들</a:t>
            </a:r>
          </a:p>
        </p:txBody>
      </p:sp>
    </p:spTree>
    <p:extLst>
      <p:ext uri="{BB962C8B-B14F-4D97-AF65-F5344CB8AC3E}">
        <p14:creationId xmlns:p14="http://schemas.microsoft.com/office/powerpoint/2010/main" val="36368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598485" y="5511957"/>
            <a:ext cx="492164" cy="201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549921" y="5492893"/>
            <a:ext cx="492164" cy="201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462783-C93E-4AB7-88DB-4269ADCE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40" y="1032210"/>
            <a:ext cx="5593520" cy="563797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874723-8B15-47FC-9AE6-6D23D2256450}"/>
              </a:ext>
            </a:extLst>
          </p:cNvPr>
          <p:cNvSpPr/>
          <p:nvPr/>
        </p:nvSpPr>
        <p:spPr>
          <a:xfrm>
            <a:off x="7804817" y="1336411"/>
            <a:ext cx="2957052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파티 입장권 구매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4F1E7F-643E-4E5F-A7F7-3FA253F89B71}"/>
              </a:ext>
            </a:extLst>
          </p:cNvPr>
          <p:cNvSpPr/>
          <p:nvPr/>
        </p:nvSpPr>
        <p:spPr>
          <a:xfrm>
            <a:off x="6718737" y="2083912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파티 입장권을 판매할 이벤트 페이지의 테이블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FFC76C-F047-4157-BB19-62A4484E451F}"/>
              </a:ext>
            </a:extLst>
          </p:cNvPr>
          <p:cNvSpPr/>
          <p:nvPr/>
        </p:nvSpPr>
        <p:spPr>
          <a:xfrm>
            <a:off x="6718739" y="2798662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판매될 입장권에 대한 테이블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BE2705B-62FE-46D1-9E77-7A3C87790624}"/>
              </a:ext>
            </a:extLst>
          </p:cNvPr>
          <p:cNvSpPr/>
          <p:nvPr/>
        </p:nvSpPr>
        <p:spPr>
          <a:xfrm>
            <a:off x="6718738" y="3464154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이에 들어가는 첨부파일이 담길 테이블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BCD342E-BBAA-4E80-96D9-62A09FBFA192}"/>
              </a:ext>
            </a:extLst>
          </p:cNvPr>
          <p:cNvSpPr/>
          <p:nvPr/>
        </p:nvSpPr>
        <p:spPr>
          <a:xfrm>
            <a:off x="6718737" y="4129646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입장권 구매 후 유저의 리뷰가 담길 테이블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E2D840-9B16-4E79-9344-E34DF4235DE7}"/>
              </a:ext>
            </a:extLst>
          </p:cNvPr>
          <p:cNvSpPr/>
          <p:nvPr/>
        </p:nvSpPr>
        <p:spPr>
          <a:xfrm>
            <a:off x="6718737" y="4795138"/>
            <a:ext cx="5129213" cy="5342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유저의 정보를 참조할 회원 테이블</a:t>
            </a:r>
          </a:p>
        </p:txBody>
      </p:sp>
    </p:spTree>
    <p:extLst>
      <p:ext uri="{BB962C8B-B14F-4D97-AF65-F5344CB8AC3E}">
        <p14:creationId xmlns:p14="http://schemas.microsoft.com/office/powerpoint/2010/main" val="15476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787120-2B4F-4605-A4C5-091FCD88FE51}"/>
              </a:ext>
            </a:extLst>
          </p:cNvPr>
          <p:cNvSpPr txBox="1"/>
          <p:nvPr/>
        </p:nvSpPr>
        <p:spPr>
          <a:xfrm>
            <a:off x="1227506" y="1351075"/>
            <a:ext cx="375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01</a:t>
            </a:r>
            <a:endParaRPr lang="ko-KR" alt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58750-E724-430A-A0F2-9EFF598B872E}"/>
              </a:ext>
            </a:extLst>
          </p:cNvPr>
          <p:cNvSpPr txBox="1"/>
          <p:nvPr/>
        </p:nvSpPr>
        <p:spPr>
          <a:xfrm>
            <a:off x="1653423" y="1364334"/>
            <a:ext cx="194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선정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F33C86-F99F-40AD-8EC3-49327A14140E}"/>
              </a:ext>
            </a:extLst>
          </p:cNvPr>
          <p:cNvGrpSpPr/>
          <p:nvPr/>
        </p:nvGrpSpPr>
        <p:grpSpPr>
          <a:xfrm>
            <a:off x="669542" y="2260782"/>
            <a:ext cx="1861368" cy="753137"/>
            <a:chOff x="829339" y="2462460"/>
            <a:chExt cx="2187998" cy="8852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0E60316-A99F-4306-AD12-08F22AAA6FAB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8CE8A-B527-47C0-9066-03DADC28B7CE}"/>
                </a:ext>
              </a:extLst>
            </p:cNvPr>
            <p:cNvSpPr txBox="1"/>
            <p:nvPr/>
          </p:nvSpPr>
          <p:spPr>
            <a:xfrm>
              <a:off x="1387303" y="247365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02</a:t>
              </a:r>
              <a:endParaRPr lang="ko-KR" altLang="en-US" sz="11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9BE621-F620-4293-B8EC-5111243DE54D}"/>
                </a:ext>
              </a:extLst>
            </p:cNvPr>
            <p:cNvSpPr txBox="1"/>
            <p:nvPr/>
          </p:nvSpPr>
          <p:spPr>
            <a:xfrm>
              <a:off x="1937259" y="2468965"/>
              <a:ext cx="1080078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주요 기능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D42240-ED66-4DB7-957E-366E682C8D27}"/>
              </a:ext>
            </a:extLst>
          </p:cNvPr>
          <p:cNvGrpSpPr/>
          <p:nvPr/>
        </p:nvGrpSpPr>
        <p:grpSpPr>
          <a:xfrm>
            <a:off x="679121" y="4310817"/>
            <a:ext cx="1834958" cy="753137"/>
            <a:chOff x="829337" y="5262021"/>
            <a:chExt cx="2156955" cy="8852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B85C0D-066F-4FA7-AF7F-1D2444EB9A8F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8E7A5-1F65-4964-BFC7-7A59A3D215B1}"/>
                </a:ext>
              </a:extLst>
            </p:cNvPr>
            <p:cNvSpPr txBox="1"/>
            <p:nvPr/>
          </p:nvSpPr>
          <p:spPr>
            <a:xfrm>
              <a:off x="1387304" y="528377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04</a:t>
              </a:r>
              <a:endParaRPr lang="ko-KR" altLang="en-US" sz="11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4C7F6-1986-4807-8260-379BAD7BF178}"/>
                </a:ext>
              </a:extLst>
            </p:cNvPr>
            <p:cNvSpPr txBox="1"/>
            <p:nvPr/>
          </p:nvSpPr>
          <p:spPr>
            <a:xfrm>
              <a:off x="1945782" y="5277912"/>
              <a:ext cx="1040510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 시연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EEAB58-E5F5-4316-A13A-0D72FF87096D}"/>
                </a:ext>
              </a:extLst>
            </p:cNvPr>
            <p:cNvSpPr txBox="1"/>
            <p:nvPr/>
          </p:nvSpPr>
          <p:spPr>
            <a:xfrm>
              <a:off x="1828451" y="5763069"/>
              <a:ext cx="217148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9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8C9C42-8316-4B0B-BD6B-A344801D766B}"/>
              </a:ext>
            </a:extLst>
          </p:cNvPr>
          <p:cNvGrpSpPr/>
          <p:nvPr/>
        </p:nvGrpSpPr>
        <p:grpSpPr>
          <a:xfrm>
            <a:off x="685162" y="5640329"/>
            <a:ext cx="2437257" cy="753137"/>
            <a:chOff x="829337" y="5262021"/>
            <a:chExt cx="2864945" cy="8852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63384E-5D78-4260-8E7A-3DC5D5DF219B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EA2BD5-AC1A-429C-9713-BC804BA25D3B}"/>
                </a:ext>
              </a:extLst>
            </p:cNvPr>
            <p:cNvSpPr txBox="1"/>
            <p:nvPr/>
          </p:nvSpPr>
          <p:spPr>
            <a:xfrm>
              <a:off x="1387304" y="5283776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05</a:t>
              </a:r>
              <a:endParaRPr lang="ko-KR" altLang="en-US" sz="11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50E201-64E9-4A38-AC1F-A086B13F7531}"/>
                </a:ext>
              </a:extLst>
            </p:cNvPr>
            <p:cNvSpPr txBox="1"/>
            <p:nvPr/>
          </p:nvSpPr>
          <p:spPr>
            <a:xfrm>
              <a:off x="1828451" y="5277912"/>
              <a:ext cx="1865831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원  소개  및  소감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533A8B-9041-4EE2-AEB4-5087A36A60F6}"/>
                </a:ext>
              </a:extLst>
            </p:cNvPr>
            <p:cNvSpPr txBox="1"/>
            <p:nvPr/>
          </p:nvSpPr>
          <p:spPr>
            <a:xfrm>
              <a:off x="1828451" y="5763069"/>
              <a:ext cx="1260972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/>
                <a:t>개인별 작업 내용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391E08-10BC-4101-A26A-65D11452B5E7}"/>
              </a:ext>
            </a:extLst>
          </p:cNvPr>
          <p:cNvGrpSpPr/>
          <p:nvPr/>
        </p:nvGrpSpPr>
        <p:grpSpPr>
          <a:xfrm>
            <a:off x="661183" y="3209531"/>
            <a:ext cx="2306416" cy="753137"/>
            <a:chOff x="829338" y="3500157"/>
            <a:chExt cx="2711142" cy="8852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E6BC760-E48B-4A13-9857-F92F46AE7C6F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C5A5FA-9921-4034-89D4-4D5A0E373201}"/>
                </a:ext>
              </a:extLst>
            </p:cNvPr>
            <p:cNvSpPr txBox="1"/>
            <p:nvPr/>
          </p:nvSpPr>
          <p:spPr>
            <a:xfrm>
              <a:off x="1387303" y="3516633"/>
              <a:ext cx="409269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03</a:t>
              </a:r>
              <a:endParaRPr lang="ko-KR" altLang="en-US" sz="11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00C8D0-C9CE-42CF-BFCE-2CC3B008275B}"/>
                </a:ext>
              </a:extLst>
            </p:cNvPr>
            <p:cNvSpPr txBox="1"/>
            <p:nvPr/>
          </p:nvSpPr>
          <p:spPr>
            <a:xfrm>
              <a:off x="1912071" y="3506356"/>
              <a:ext cx="1628409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시스템 아키텍처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E9BC64-1D68-40A4-984D-E6C8912C08EC}"/>
              </a:ext>
            </a:extLst>
          </p:cNvPr>
          <p:cNvSpPr/>
          <p:nvPr/>
        </p:nvSpPr>
        <p:spPr>
          <a:xfrm>
            <a:off x="679121" y="1265475"/>
            <a:ext cx="343721" cy="753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8D551-CC9E-4A64-B18E-4C443D07806D}"/>
              </a:ext>
            </a:extLst>
          </p:cNvPr>
          <p:cNvSpPr txBox="1"/>
          <p:nvPr/>
        </p:nvSpPr>
        <p:spPr>
          <a:xfrm>
            <a:off x="1529084" y="6320906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프로젝트 소감</a:t>
            </a:r>
          </a:p>
        </p:txBody>
      </p:sp>
    </p:spTree>
    <p:extLst>
      <p:ext uri="{BB962C8B-B14F-4D97-AF65-F5344CB8AC3E}">
        <p14:creationId xmlns:p14="http://schemas.microsoft.com/office/powerpoint/2010/main" val="34269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E8971-F556-493F-946E-F79CC318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5" y="1193830"/>
            <a:ext cx="3163065" cy="4779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511E60-078B-42B0-BA13-11CABC28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09" y="1191209"/>
            <a:ext cx="3076649" cy="4779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0E6F31-040B-4DD4-AD72-FC567513F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32" y="1191209"/>
            <a:ext cx="3167140" cy="477998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CD36D9-CA4B-462D-9155-DB3D82ED0EC7}"/>
              </a:ext>
            </a:extLst>
          </p:cNvPr>
          <p:cNvSpPr/>
          <p:nvPr/>
        </p:nvSpPr>
        <p:spPr>
          <a:xfrm>
            <a:off x="3230880" y="6121771"/>
            <a:ext cx="6085118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대</a:t>
            </a:r>
            <a:r>
              <a:rPr lang="en-US" altLang="ko-KR" sz="1600" b="1" dirty="0">
                <a:solidFill>
                  <a:schemeClr val="tx1"/>
                </a:solidFill>
              </a:rPr>
              <a:t>1, 1</a:t>
            </a:r>
            <a:r>
              <a:rPr lang="ko-KR" altLang="en-US" sz="1600" b="1" dirty="0">
                <a:solidFill>
                  <a:schemeClr val="tx1"/>
                </a:solidFill>
              </a:rPr>
              <a:t>대 다 관계를 통해 서로의 테이블들이 참조된다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CD36D9-CA4B-462D-9155-DB3D82ED0EC7}"/>
              </a:ext>
            </a:extLst>
          </p:cNvPr>
          <p:cNvSpPr/>
          <p:nvPr/>
        </p:nvSpPr>
        <p:spPr>
          <a:xfrm>
            <a:off x="1549400" y="5973812"/>
            <a:ext cx="9093200" cy="5432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각각의 테이블들은 고유의 값</a:t>
            </a:r>
            <a:r>
              <a:rPr lang="en-US" altLang="ko-KR" sz="1600" b="1" dirty="0">
                <a:solidFill>
                  <a:schemeClr val="tx1"/>
                </a:solidFill>
              </a:rPr>
              <a:t>(PK), </a:t>
            </a:r>
            <a:r>
              <a:rPr lang="ko-KR" altLang="en-US" sz="1600" b="1" dirty="0">
                <a:solidFill>
                  <a:schemeClr val="tx1"/>
                </a:solidFill>
              </a:rPr>
              <a:t>참조되는 값</a:t>
            </a:r>
            <a:r>
              <a:rPr lang="en-US" altLang="ko-KR" sz="1600" b="1" dirty="0">
                <a:solidFill>
                  <a:schemeClr val="tx1"/>
                </a:solidFill>
              </a:rPr>
              <a:t>(FK)</a:t>
            </a:r>
            <a:r>
              <a:rPr lang="ko-KR" altLang="en-US" sz="1600" b="1" dirty="0">
                <a:solidFill>
                  <a:schemeClr val="tx1"/>
                </a:solidFill>
              </a:rPr>
              <a:t>로 연관관계를 맺고 있다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042AA0-10B0-409B-8F95-474E8AB5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73" y="1265798"/>
            <a:ext cx="6563533" cy="43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2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644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개인 작업 내용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53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672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메인 페이지</a:t>
            </a:r>
            <a:r>
              <a:rPr lang="en-US" altLang="ko-KR" sz="2800" b="1" spc="-300" dirty="0">
                <a:latin typeface="+mj-ea"/>
              </a:rPr>
              <a:t> : </a:t>
            </a:r>
            <a:r>
              <a:rPr lang="ko-KR" altLang="en-US" sz="2800" b="1" spc="-300" dirty="0">
                <a:latin typeface="+mj-ea"/>
              </a:rPr>
              <a:t>파티게시판 영역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465918-4151-435E-A209-E6112087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9" y="4040095"/>
            <a:ext cx="2836118" cy="26005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04B991-7270-4693-9983-13E10FD3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8" y="1341852"/>
            <a:ext cx="2925243" cy="260056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329004-DB69-4D22-B2AC-7274D9BB82DE}"/>
              </a:ext>
            </a:extLst>
          </p:cNvPr>
          <p:cNvSpPr/>
          <p:nvPr/>
        </p:nvSpPr>
        <p:spPr>
          <a:xfrm>
            <a:off x="767213" y="1279794"/>
            <a:ext cx="999744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전체보기 클릭 시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95A7E4-66F5-4131-A386-498E0AA7A019}"/>
              </a:ext>
            </a:extLst>
          </p:cNvPr>
          <p:cNvSpPr/>
          <p:nvPr/>
        </p:nvSpPr>
        <p:spPr>
          <a:xfrm>
            <a:off x="876941" y="4004476"/>
            <a:ext cx="999744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점심파티 클릭 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514015-1515-49C4-9A69-F7E21324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5" y="1121094"/>
            <a:ext cx="5725746" cy="1924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FA322A-70B1-49B4-A2E5-412457D9C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287" y="3290303"/>
            <a:ext cx="2110581" cy="282621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9FA8A6-2327-4267-8E24-657AD7B286AA}"/>
              </a:ext>
            </a:extLst>
          </p:cNvPr>
          <p:cNvSpPr/>
          <p:nvPr/>
        </p:nvSpPr>
        <p:spPr>
          <a:xfrm>
            <a:off x="5900044" y="3292441"/>
            <a:ext cx="3256147" cy="21369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[Controller]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 클릭 시 내용이 변경될 수 있도록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 파라미터 값에 </a:t>
            </a:r>
            <a:r>
              <a:rPr lang="en-US" altLang="ko-KR" sz="800" b="1" dirty="0">
                <a:solidFill>
                  <a:schemeClr val="tx1"/>
                </a:solidFill>
              </a:rPr>
              <a:t> meal </a:t>
            </a:r>
            <a:r>
              <a:rPr lang="ko-KR" altLang="en-US" sz="800" b="1" dirty="0">
                <a:solidFill>
                  <a:schemeClr val="tx1"/>
                </a:solidFill>
              </a:rPr>
              <a:t>추가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[XML]</a:t>
            </a: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쿼리문</a:t>
            </a:r>
            <a:r>
              <a:rPr lang="ko-KR" altLang="en-US" sz="800" b="1" dirty="0">
                <a:solidFill>
                  <a:schemeClr val="tx1"/>
                </a:solidFill>
              </a:rPr>
              <a:t> 작성 조회 조건을 </a:t>
            </a:r>
            <a:r>
              <a:rPr lang="en-US" altLang="ko-KR" sz="800" b="1" dirty="0">
                <a:solidFill>
                  <a:schemeClr val="tx1"/>
                </a:solidFill>
              </a:rPr>
              <a:t>meal</a:t>
            </a:r>
            <a:r>
              <a:rPr lang="ko-KR" altLang="en-US" sz="800" b="1" dirty="0">
                <a:solidFill>
                  <a:schemeClr val="tx1"/>
                </a:solidFill>
              </a:rPr>
              <a:t>로 하여 클릭 시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meal</a:t>
            </a:r>
            <a:r>
              <a:rPr lang="ko-KR" altLang="en-US" sz="800" b="1" dirty="0">
                <a:solidFill>
                  <a:schemeClr val="tx1"/>
                </a:solidFill>
              </a:rPr>
              <a:t>에 해당되는 데이터들만 조회되도록 설정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en-US" altLang="ko-KR" sz="800" b="1" dirty="0" err="1">
                <a:solidFill>
                  <a:schemeClr val="tx1"/>
                </a:solidFill>
              </a:rPr>
              <a:t>thymeleaf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변경되는 영역은 </a:t>
            </a:r>
            <a:r>
              <a:rPr lang="ko-KR" altLang="en-US" sz="800" b="1" dirty="0" err="1">
                <a:solidFill>
                  <a:schemeClr val="tx1"/>
                </a:solidFill>
              </a:rPr>
              <a:t>타임리프를</a:t>
            </a:r>
            <a:r>
              <a:rPr lang="ko-KR" altLang="en-US" sz="800" b="1" dirty="0">
                <a:solidFill>
                  <a:schemeClr val="tx1"/>
                </a:solidFill>
              </a:rPr>
              <a:t> 통해 데이터 출력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E473AB-C4AE-4943-B1EE-06A35CE37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527" y="5675925"/>
            <a:ext cx="5537343" cy="3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788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메인 페이지</a:t>
            </a:r>
            <a:r>
              <a:rPr lang="en-US" altLang="ko-KR" sz="2800" b="1" spc="-300" dirty="0">
                <a:latin typeface="+mj-ea"/>
              </a:rPr>
              <a:t> : </a:t>
            </a:r>
            <a:r>
              <a:rPr lang="ko-KR" altLang="en-US" sz="2800" b="1" spc="-300" dirty="0">
                <a:latin typeface="+mj-ea"/>
              </a:rPr>
              <a:t>이벤트</a:t>
            </a:r>
            <a:r>
              <a:rPr lang="en-US" altLang="ko-KR" sz="2800" b="1" spc="-300" dirty="0">
                <a:latin typeface="+mj-ea"/>
              </a:rPr>
              <a:t>/</a:t>
            </a:r>
            <a:r>
              <a:rPr lang="ko-KR" altLang="en-US" sz="2800" b="1" spc="-300" dirty="0" err="1">
                <a:latin typeface="+mj-ea"/>
              </a:rPr>
              <a:t>피드</a:t>
            </a:r>
            <a:r>
              <a:rPr lang="ko-KR" altLang="en-US" sz="2800" b="1" spc="-300" dirty="0">
                <a:latin typeface="+mj-ea"/>
              </a:rPr>
              <a:t> 게시판 영역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105B6-B013-47FD-A749-B09C38D5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32210"/>
            <a:ext cx="3946895" cy="25156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787898-9690-4F91-822C-678446A7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725246"/>
            <a:ext cx="4203803" cy="2419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45D69F-50AA-4286-B70F-CDF42815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382" y="1341852"/>
            <a:ext cx="2567059" cy="52730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EEDC74-144B-4549-840D-7C58532255C6}"/>
              </a:ext>
            </a:extLst>
          </p:cNvPr>
          <p:cNvSpPr/>
          <p:nvPr/>
        </p:nvSpPr>
        <p:spPr>
          <a:xfrm>
            <a:off x="9094349" y="1193828"/>
            <a:ext cx="2615092" cy="2499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피그마로</a:t>
            </a:r>
            <a:r>
              <a:rPr lang="ko-KR" altLang="en-US" sz="800" b="1" dirty="0">
                <a:solidFill>
                  <a:schemeClr val="tx1"/>
                </a:solidFill>
              </a:rPr>
              <a:t> 작업한 </a:t>
            </a:r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프로토타입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308E6-49DB-4A47-AC0A-9420128EB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734" y="1122318"/>
            <a:ext cx="1952736" cy="24255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BA78E8-4D1E-4725-8B79-1EBFF235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36" y="3834393"/>
            <a:ext cx="2464561" cy="235628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3CC8E3-195E-4541-B554-A8A3227CED61}"/>
              </a:ext>
            </a:extLst>
          </p:cNvPr>
          <p:cNvSpPr/>
          <p:nvPr/>
        </p:nvSpPr>
        <p:spPr>
          <a:xfrm>
            <a:off x="6699504" y="1461224"/>
            <a:ext cx="2418861" cy="17961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[XML]</a:t>
            </a: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메인페이지에서는</a:t>
            </a:r>
            <a:r>
              <a:rPr lang="ko-KR" altLang="en-US" sz="800" b="1" dirty="0">
                <a:solidFill>
                  <a:schemeClr val="tx1"/>
                </a:solidFill>
              </a:rPr>
              <a:t> 해당 카테고리의 내용을 요약해서 보여줘야하기 때문에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Limit </a:t>
            </a:r>
            <a:r>
              <a:rPr lang="ko-KR" altLang="en-US" sz="800" b="1" dirty="0">
                <a:solidFill>
                  <a:schemeClr val="tx1"/>
                </a:solidFill>
              </a:rPr>
              <a:t>조건을 통해 </a:t>
            </a:r>
            <a:r>
              <a:rPr lang="en-US" altLang="ko-KR" sz="800" b="1" dirty="0">
                <a:solidFill>
                  <a:schemeClr val="tx1"/>
                </a:solidFill>
              </a:rPr>
              <a:t>6</a:t>
            </a:r>
            <a:r>
              <a:rPr lang="ko-KR" altLang="en-US" sz="800" b="1" dirty="0">
                <a:solidFill>
                  <a:schemeClr val="tx1"/>
                </a:solidFill>
              </a:rPr>
              <a:t>개</a:t>
            </a:r>
            <a:r>
              <a:rPr lang="en-US" altLang="ko-KR" sz="800" b="1" dirty="0">
                <a:solidFill>
                  <a:schemeClr val="tx1"/>
                </a:solidFill>
              </a:rPr>
              <a:t>/8</a:t>
            </a:r>
            <a:r>
              <a:rPr lang="ko-KR" altLang="en-US" sz="800" b="1" dirty="0">
                <a:solidFill>
                  <a:schemeClr val="tx1"/>
                </a:solidFill>
              </a:rPr>
              <a:t>개의 게시물만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[UI]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구성은 고객의 요청을 얼마나 소화해낼 </a:t>
            </a:r>
            <a:r>
              <a:rPr lang="ko-KR" altLang="en-US" sz="800" b="1" dirty="0" err="1">
                <a:solidFill>
                  <a:schemeClr val="tx1"/>
                </a:solidFill>
              </a:rPr>
              <a:t>수있을지</a:t>
            </a:r>
            <a:r>
              <a:rPr lang="ko-KR" altLang="en-US" sz="800" b="1" dirty="0">
                <a:solidFill>
                  <a:schemeClr val="tx1"/>
                </a:solidFill>
              </a:rPr>
              <a:t> 여부와 같다고 생각하여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기획한 </a:t>
            </a:r>
            <a:r>
              <a:rPr lang="en-US" altLang="ko-KR" sz="800" b="1" dirty="0">
                <a:solidFill>
                  <a:schemeClr val="tx1"/>
                </a:solidFill>
              </a:rPr>
              <a:t>UI </a:t>
            </a:r>
            <a:r>
              <a:rPr lang="ko-KR" altLang="en-US" sz="800" b="1" dirty="0">
                <a:solidFill>
                  <a:schemeClr val="tx1"/>
                </a:solidFill>
              </a:rPr>
              <a:t>프로토타입과 최대한 동일하게 구성하려고 함</a:t>
            </a:r>
            <a:r>
              <a:rPr lang="en-US" altLang="ko-KR" sz="800" b="1" dirty="0">
                <a:solidFill>
                  <a:schemeClr val="tx1"/>
                </a:solidFill>
              </a:rPr>
              <a:t>.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이벤트 게시판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19AD3F-D45E-4BD3-B5CD-FD01C0CF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145797"/>
            <a:ext cx="5175504" cy="2801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1E2844-FE65-4242-9622-2D32D296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337" y="312934"/>
            <a:ext cx="5244525" cy="472807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DD7FFD-76E7-4F12-9CB2-F2ADCC25C1C2}"/>
              </a:ext>
            </a:extLst>
          </p:cNvPr>
          <p:cNvSpPr/>
          <p:nvPr/>
        </p:nvSpPr>
        <p:spPr>
          <a:xfrm>
            <a:off x="574275" y="4620181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외부 라이브러리 </a:t>
            </a:r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 err="1">
                <a:solidFill>
                  <a:schemeClr val="tx1"/>
                </a:solidFill>
              </a:rPr>
              <a:t>풀캘린더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를 사용해 이벤트 일정을 달력형식으로 노출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하단에 게시물은 </a:t>
            </a:r>
            <a:r>
              <a:rPr lang="ko-KR" altLang="en-US" sz="800" b="1" dirty="0" err="1">
                <a:solidFill>
                  <a:schemeClr val="tx1"/>
                </a:solidFill>
              </a:rPr>
              <a:t>페이징</a:t>
            </a:r>
            <a:r>
              <a:rPr lang="ko-KR" altLang="en-US" sz="800" b="1" dirty="0">
                <a:solidFill>
                  <a:schemeClr val="tx1"/>
                </a:solidFill>
              </a:rPr>
              <a:t> 기능을 추가</a:t>
            </a:r>
            <a:r>
              <a:rPr lang="en-US" altLang="ko-KR" sz="800" b="1" dirty="0">
                <a:solidFill>
                  <a:schemeClr val="tx1"/>
                </a:solidFill>
              </a:rPr>
              <a:t>.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06123E-DB03-440C-851D-E14A2617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314" y="5113124"/>
            <a:ext cx="2508378" cy="15619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ACC8C9-11F2-45D8-8286-589B76133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364" y="5194069"/>
            <a:ext cx="2280475" cy="14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0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이벤트 게시판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A3BAA-74D3-465B-BE88-B07975E3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3" y="962581"/>
            <a:ext cx="6175583" cy="2664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5AA1B4-F915-4A2F-A9DF-AFD7C4A1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3" y="2486303"/>
            <a:ext cx="3547012" cy="2436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19006-08D4-42C8-8A96-A99BA0DC2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67" y="5181397"/>
            <a:ext cx="7107936" cy="83451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B69BE7-515A-46D9-ADCA-C0F78C4E595D}"/>
              </a:ext>
            </a:extLst>
          </p:cNvPr>
          <p:cNvSpPr/>
          <p:nvPr/>
        </p:nvSpPr>
        <p:spPr>
          <a:xfrm>
            <a:off x="6928212" y="1193828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카카오 간편결제 기능을 </a:t>
            </a:r>
            <a:r>
              <a:rPr lang="en-US" altLang="ko-KR" sz="800" b="1" dirty="0">
                <a:solidFill>
                  <a:schemeClr val="tx1"/>
                </a:solidFill>
              </a:rPr>
              <a:t>“Import” </a:t>
            </a:r>
            <a:r>
              <a:rPr lang="ko-KR" altLang="en-US" sz="800" b="1" dirty="0">
                <a:solidFill>
                  <a:schemeClr val="tx1"/>
                </a:solidFill>
              </a:rPr>
              <a:t>결제 </a:t>
            </a:r>
            <a:r>
              <a:rPr lang="en-US" altLang="ko-KR" sz="800" b="1" dirty="0" err="1">
                <a:solidFill>
                  <a:schemeClr val="tx1"/>
                </a:solidFill>
              </a:rPr>
              <a:t>api</a:t>
            </a:r>
            <a:r>
              <a:rPr lang="ko-KR" altLang="en-US" sz="800" b="1" dirty="0" err="1">
                <a:solidFill>
                  <a:schemeClr val="tx1"/>
                </a:solidFill>
              </a:rPr>
              <a:t>를</a:t>
            </a:r>
            <a:r>
              <a:rPr lang="ko-KR" altLang="en-US" sz="800" b="1" dirty="0">
                <a:solidFill>
                  <a:schemeClr val="tx1"/>
                </a:solidFill>
              </a:rPr>
              <a:t> 사용하여 구현하였고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결제 수량 증가와 결제 금액 계산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후 마이페이지 내 예약 내역 관리에 해당 결제 내역이 추가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조회 되도록 기능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94C378-9CFE-4BC9-8E3F-BA23B3F5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212" y="3948970"/>
            <a:ext cx="2679380" cy="2664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63C3BD-8574-4564-9CAF-E68E82E85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213" y="1876845"/>
            <a:ext cx="2968964" cy="19697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1A2B93-71EC-411E-B198-A88BAACE0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182" y="2854682"/>
            <a:ext cx="3508794" cy="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447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관리자 페이지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B69BE7-515A-46D9-ADCA-C0F78C4E595D}"/>
              </a:ext>
            </a:extLst>
          </p:cNvPr>
          <p:cNvSpPr/>
          <p:nvPr/>
        </p:nvSpPr>
        <p:spPr>
          <a:xfrm>
            <a:off x="6928212" y="1193828"/>
            <a:ext cx="5003565" cy="580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 게시판의 게시물은 관리자가 작성하는 게시물이기때문에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관리자페이지에서만 접근 가능하게 만들었고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삭제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schemeClr val="tx1"/>
                </a:solidFill>
              </a:rPr>
              <a:t>, </a:t>
            </a:r>
            <a:r>
              <a:rPr lang="ko-KR" altLang="en-US" sz="800" b="1" dirty="0">
                <a:solidFill>
                  <a:schemeClr val="tx1"/>
                </a:solidFill>
              </a:rPr>
              <a:t>작성 </a:t>
            </a:r>
            <a:r>
              <a:rPr lang="en-US" altLang="ko-KR" sz="800" b="1" dirty="0">
                <a:solidFill>
                  <a:schemeClr val="tx1"/>
                </a:solidFill>
              </a:rPr>
              <a:t>CRUD</a:t>
            </a:r>
            <a:r>
              <a:rPr lang="ko-KR" altLang="en-US" sz="800" b="1" dirty="0">
                <a:solidFill>
                  <a:schemeClr val="tx1"/>
                </a:solidFill>
              </a:rPr>
              <a:t>를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72E4DF-DDCC-4C6B-9065-07B1F82E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0" y="1193828"/>
            <a:ext cx="6562612" cy="15499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2060D3-267E-414D-AF33-9A517CA5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0" y="2978570"/>
            <a:ext cx="2809724" cy="1717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1AB2FC-E1A6-4741-9DCE-9BFB3954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0" y="4444421"/>
            <a:ext cx="6714072" cy="639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8E244F-3B01-4620-ACDA-96E62340A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593" y="1975525"/>
            <a:ext cx="3330321" cy="36886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B36588-EF4C-4101-A37A-2F6A9E548145}"/>
              </a:ext>
            </a:extLst>
          </p:cNvPr>
          <p:cNvSpPr/>
          <p:nvPr/>
        </p:nvSpPr>
        <p:spPr>
          <a:xfrm>
            <a:off x="723014" y="4027924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이벤트 게시물 수정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690EEA-1DB0-4115-88FF-EBF01BF3CD0C}"/>
              </a:ext>
            </a:extLst>
          </p:cNvPr>
          <p:cNvSpPr/>
          <p:nvPr/>
        </p:nvSpPr>
        <p:spPr>
          <a:xfrm>
            <a:off x="9144158" y="1929271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 게시물 작성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DBC319-B2AD-4AA9-A7A3-8A8C3DFDF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00" y="5069221"/>
            <a:ext cx="7506266" cy="146839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6A8C20C-3891-436A-BD86-32AB1462910E}"/>
              </a:ext>
            </a:extLst>
          </p:cNvPr>
          <p:cNvSpPr/>
          <p:nvPr/>
        </p:nvSpPr>
        <p:spPr>
          <a:xfrm>
            <a:off x="3861210" y="5090943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공지사항 게시판 </a:t>
            </a:r>
            <a:r>
              <a:rPr lang="en-US" altLang="ko-KR" sz="800" b="1" dirty="0">
                <a:solidFill>
                  <a:schemeClr val="tx1"/>
                </a:solidFill>
              </a:rPr>
              <a:t>CRUD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33551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5349042" y="4620181"/>
            <a:ext cx="280346" cy="1246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3834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공통 작업 내용</a:t>
            </a:r>
            <a:r>
              <a:rPr lang="en-US" altLang="ko-KR" sz="2800" b="1" spc="-300" dirty="0">
                <a:latin typeface="+mj-ea"/>
              </a:rPr>
              <a:t>(</a:t>
            </a:r>
            <a:r>
              <a:rPr lang="ko-KR" altLang="en-US" sz="2800" b="1" spc="-300" dirty="0">
                <a:latin typeface="+mj-ea"/>
              </a:rPr>
              <a:t>기능 구현</a:t>
            </a:r>
            <a:r>
              <a:rPr lang="en-US" altLang="ko-KR" sz="2800" b="1" spc="-300" dirty="0">
                <a:latin typeface="+mj-ea"/>
              </a:rPr>
              <a:t>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5F982-E400-4D38-BF25-C04BBE28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156417"/>
            <a:ext cx="5404866" cy="2572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A9AB29-189E-4CBD-B635-CA6D3159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31" y="1023967"/>
            <a:ext cx="5007565" cy="311777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3024BA-7E8B-4C5F-BE34-B78D48F2BC68}"/>
              </a:ext>
            </a:extLst>
          </p:cNvPr>
          <p:cNvSpPr/>
          <p:nvPr/>
        </p:nvSpPr>
        <p:spPr>
          <a:xfrm>
            <a:off x="723014" y="4027924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파티참여 기능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37B3815-D0F0-4FA7-969B-D9D230682DD1}"/>
              </a:ext>
            </a:extLst>
          </p:cNvPr>
          <p:cNvSpPr/>
          <p:nvPr/>
        </p:nvSpPr>
        <p:spPr>
          <a:xfrm>
            <a:off x="8082218" y="4082788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회원가입 </a:t>
            </a:r>
            <a:r>
              <a:rPr lang="en-US" altLang="ko-KR" sz="800" b="1" dirty="0">
                <a:solidFill>
                  <a:schemeClr val="tx1"/>
                </a:solidFill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</a:rPr>
              <a:t>주소입력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3177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개인 작업 내용</a:t>
            </a:r>
            <a:r>
              <a:rPr lang="en-US" altLang="ko-KR" sz="2800" b="1" spc="-300" dirty="0">
                <a:latin typeface="+mj-ea"/>
              </a:rPr>
              <a:t>(Front)</a:t>
            </a:r>
            <a:endParaRPr lang="ko-KR" altLang="en-US" sz="2800" b="1" spc="-3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42ABA4-256D-4AED-8C0B-F1EF3173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32210"/>
            <a:ext cx="4315968" cy="2178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4767AC-C2AE-4FA4-878C-2F472059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59" y="3210834"/>
            <a:ext cx="1696587" cy="34947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158DA5-B4CA-4C75-88A3-F47DB4FF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49" y="1427110"/>
            <a:ext cx="3992880" cy="8981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DA355C-42EC-464A-AC68-E9AB372B9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055" y="2407922"/>
            <a:ext cx="2400668" cy="41607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72D524-BDCC-4409-87D6-51FD82CE1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177" y="1427110"/>
            <a:ext cx="2804540" cy="28378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A48EFF-E335-43A5-BD18-BD07DF4FE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479" y="4529435"/>
            <a:ext cx="4059936" cy="203919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3DD25A6-4E8D-49B0-BB22-C6E5AE71500B}"/>
              </a:ext>
            </a:extLst>
          </p:cNvPr>
          <p:cNvSpPr/>
          <p:nvPr/>
        </p:nvSpPr>
        <p:spPr>
          <a:xfrm>
            <a:off x="250094" y="1272288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메인페이지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4A0E70-3C48-423A-9B3F-E14EF104979E}"/>
              </a:ext>
            </a:extLst>
          </p:cNvPr>
          <p:cNvSpPr/>
          <p:nvPr/>
        </p:nvSpPr>
        <p:spPr>
          <a:xfrm>
            <a:off x="4842131" y="1272287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파티게시판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907080-770E-4D26-8496-E96ADE7D946C}"/>
              </a:ext>
            </a:extLst>
          </p:cNvPr>
          <p:cNvSpPr/>
          <p:nvPr/>
        </p:nvSpPr>
        <p:spPr>
          <a:xfrm>
            <a:off x="4842131" y="4374613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관리자페이지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97CAD18-6B9A-4C5A-A83E-49F5D6F6189A}"/>
              </a:ext>
            </a:extLst>
          </p:cNvPr>
          <p:cNvSpPr/>
          <p:nvPr/>
        </p:nvSpPr>
        <p:spPr>
          <a:xfrm>
            <a:off x="7843949" y="1076151"/>
            <a:ext cx="1547189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이벤트게시판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9DC2D73-53B2-4BD7-B2C2-0BFB689E592D}"/>
              </a:ext>
            </a:extLst>
          </p:cNvPr>
          <p:cNvSpPr/>
          <p:nvPr/>
        </p:nvSpPr>
        <p:spPr>
          <a:xfrm>
            <a:off x="318977" y="907831"/>
            <a:ext cx="6020863" cy="3096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전체 페이지의 </a:t>
            </a:r>
            <a:r>
              <a:rPr lang="en-US" altLang="ko-KR" sz="1050" b="1" dirty="0">
                <a:solidFill>
                  <a:schemeClr val="tx1"/>
                </a:solidFill>
              </a:rPr>
              <a:t>UI </a:t>
            </a:r>
            <a:r>
              <a:rPr lang="ko-KR" altLang="en-US" sz="1050" b="1" dirty="0">
                <a:solidFill>
                  <a:schemeClr val="tx1"/>
                </a:solidFill>
              </a:rPr>
              <a:t>및 디자인 작업 진행</a:t>
            </a:r>
          </a:p>
        </p:txBody>
      </p:sp>
    </p:spTree>
    <p:extLst>
      <p:ext uri="{BB962C8B-B14F-4D97-AF65-F5344CB8AC3E}">
        <p14:creationId xmlns:p14="http://schemas.microsoft.com/office/powerpoint/2010/main" val="9628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BB1C69-EC87-467A-8747-F4B49FAE0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1365249"/>
            <a:ext cx="4270375" cy="427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C7579-231D-44D5-A261-543E2CD9F837}"/>
              </a:ext>
            </a:extLst>
          </p:cNvPr>
          <p:cNvSpPr txBox="1"/>
          <p:nvPr/>
        </p:nvSpPr>
        <p:spPr>
          <a:xfrm>
            <a:off x="612965" y="1572716"/>
            <a:ext cx="87723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highlight>
                  <a:srgbClr val="808000"/>
                </a:highlight>
              </a:rPr>
              <a:t>E</a:t>
            </a:r>
            <a:r>
              <a:rPr lang="en-US" altLang="ko-KR" sz="6600" b="1" dirty="0"/>
              <a:t>veryday</a:t>
            </a:r>
          </a:p>
          <a:p>
            <a:r>
              <a:rPr lang="en-US" altLang="ko-KR" sz="6600" b="1" dirty="0">
                <a:highlight>
                  <a:srgbClr val="008080"/>
                </a:highlight>
              </a:rPr>
              <a:t>A</a:t>
            </a:r>
            <a:r>
              <a:rPr lang="en-US" altLang="ko-KR" sz="6600" b="1" dirty="0"/>
              <a:t>ll day</a:t>
            </a:r>
          </a:p>
          <a:p>
            <a:r>
              <a:rPr lang="en-US" altLang="ko-KR" sz="6600" b="1" dirty="0">
                <a:highlight>
                  <a:srgbClr val="FFC000"/>
                </a:highlight>
              </a:rPr>
              <a:t>T</a:t>
            </a:r>
            <a:r>
              <a:rPr lang="en-US" altLang="ko-KR" sz="6600" b="1" dirty="0"/>
              <a:t>esty Food &amp;</a:t>
            </a:r>
          </a:p>
          <a:p>
            <a:r>
              <a:rPr lang="en-US" altLang="ko-KR" sz="6600" b="1" dirty="0">
                <a:highlight>
                  <a:srgbClr val="FF00FF"/>
                </a:highlight>
              </a:rPr>
              <a:t>F</a:t>
            </a:r>
            <a:r>
              <a:rPr lang="en-US" altLang="ko-KR" sz="6600" b="1" dirty="0"/>
              <a:t>un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2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644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주요 사용 기술 및 도구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3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745BD78-8289-46C9-9343-9F85A529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41336"/>
            <a:ext cx="10922000" cy="6143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93A8F-A966-422E-A992-8E065463EB49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E42B2-5118-497E-B3F3-26487141724C}"/>
              </a:ext>
            </a:extLst>
          </p:cNvPr>
          <p:cNvSpPr txBox="1"/>
          <p:nvPr/>
        </p:nvSpPr>
        <p:spPr>
          <a:xfrm>
            <a:off x="1318087" y="51325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주요 사용 기술 및 도구</a:t>
            </a:r>
          </a:p>
        </p:txBody>
      </p:sp>
    </p:spTree>
    <p:extLst>
      <p:ext uri="{BB962C8B-B14F-4D97-AF65-F5344CB8AC3E}">
        <p14:creationId xmlns:p14="http://schemas.microsoft.com/office/powerpoint/2010/main" val="2158527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-1" y="0"/>
            <a:ext cx="8982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1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팀원소개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B4B0A1-08B2-4367-A032-080AD94C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1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-1" y="0"/>
            <a:ext cx="8982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소감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6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  <a:ea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520995" y="5118626"/>
            <a:ext cx="5270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/>
              <a:t>1</a:t>
            </a:r>
            <a:r>
              <a:rPr lang="ko-KR" altLang="en-US" sz="2000" spc="-150" dirty="0"/>
              <a:t>인 가구 수의 증가</a:t>
            </a:r>
            <a:r>
              <a:rPr lang="en-US" altLang="ko-KR" sz="2000" spc="-150" dirty="0"/>
              <a:t>,</a:t>
            </a:r>
          </a:p>
          <a:p>
            <a:pPr algn="ctr"/>
            <a:r>
              <a:rPr lang="en-US" altLang="ko-KR" sz="2000" spc="-150" dirty="0"/>
              <a:t> </a:t>
            </a:r>
            <a:r>
              <a:rPr lang="ko-KR" altLang="en-US" sz="2000" spc="-150" dirty="0"/>
              <a:t>그로 인해 라이프스타일도 </a:t>
            </a:r>
            <a:endParaRPr lang="en-US" altLang="ko-KR" sz="2000" spc="-150" dirty="0"/>
          </a:p>
          <a:p>
            <a:pPr algn="ctr"/>
            <a:r>
              <a:rPr lang="ko-KR" altLang="en-US" sz="2000" spc="-150" dirty="0"/>
              <a:t>점차 개인에 맞춤화 되가는 추세</a:t>
            </a:r>
            <a:endParaRPr lang="en-US" altLang="ko-KR" sz="2000" spc="-150" dirty="0"/>
          </a:p>
          <a:p>
            <a:pPr algn="ctr"/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434829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</a:t>
            </a:r>
            <a:r>
              <a:rPr lang="ko-KR" altLang="en-US" sz="1100" dirty="0"/>
              <a:t>통계청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latin typeface="+mj-ea"/>
                <a:ea typeface="+mj-ea"/>
              </a:rPr>
              <a:t>1</a:t>
            </a:r>
            <a:r>
              <a:rPr lang="ko-KR" altLang="en-US" sz="2800" spc="-300" dirty="0">
                <a:latin typeface="+mj-ea"/>
                <a:ea typeface="+mj-ea"/>
              </a:rPr>
              <a:t>인 가구 비율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  <a:ea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D16B2C66-B8AE-4128-AC65-A333B65817A8}"/>
              </a:ext>
            </a:extLst>
          </p:cNvPr>
          <p:cNvSpPr/>
          <p:nvPr/>
        </p:nvSpPr>
        <p:spPr>
          <a:xfrm>
            <a:off x="5668947" y="3094888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71041B2-9B5C-42D1-B2B7-2012132765F8}"/>
              </a:ext>
            </a:extLst>
          </p:cNvPr>
          <p:cNvSpPr/>
          <p:nvPr/>
        </p:nvSpPr>
        <p:spPr>
          <a:xfrm>
            <a:off x="3587505" y="3094888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CA9D42-4582-480D-88E8-3D56C3FBD0E1}"/>
              </a:ext>
            </a:extLst>
          </p:cNvPr>
          <p:cNvSpPr/>
          <p:nvPr/>
        </p:nvSpPr>
        <p:spPr>
          <a:xfrm>
            <a:off x="4663590" y="1245280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563BBD-E62D-4CFE-AA43-5580A9A963A9}"/>
              </a:ext>
            </a:extLst>
          </p:cNvPr>
          <p:cNvSpPr txBox="1"/>
          <p:nvPr/>
        </p:nvSpPr>
        <p:spPr>
          <a:xfrm>
            <a:off x="4244244" y="4416914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>
                <a:latin typeface="+mj-ea"/>
                <a:ea typeface="+mj-ea"/>
              </a:rPr>
              <a:t>타게팅</a:t>
            </a:r>
            <a:endParaRPr lang="ko-KR" altLang="en-US" sz="2000" spc="-300" dirty="0"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7950AE-77AE-4325-A4B8-20908B40BD4A}"/>
              </a:ext>
            </a:extLst>
          </p:cNvPr>
          <p:cNvSpPr txBox="1"/>
          <p:nvPr/>
        </p:nvSpPr>
        <p:spPr>
          <a:xfrm>
            <a:off x="6861749" y="4416914"/>
            <a:ext cx="1056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+mj-ea"/>
                <a:ea typeface="+mj-ea"/>
              </a:rPr>
              <a:t>포지셔닝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574D4D-56AA-47A6-8DB1-DD186D66285A}"/>
              </a:ext>
            </a:extLst>
          </p:cNvPr>
          <p:cNvSpPr txBox="1"/>
          <p:nvPr/>
        </p:nvSpPr>
        <p:spPr>
          <a:xfrm>
            <a:off x="5369691" y="2414329"/>
            <a:ext cx="1326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+mj-ea"/>
                <a:ea typeface="+mj-ea"/>
              </a:rPr>
              <a:t>시장 세분화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DEA19E-4696-40E3-BED3-59ACEE40BE14}"/>
              </a:ext>
            </a:extLst>
          </p:cNvPr>
          <p:cNvSpPr txBox="1"/>
          <p:nvPr/>
        </p:nvSpPr>
        <p:spPr>
          <a:xfrm>
            <a:off x="152951" y="5166019"/>
            <a:ext cx="4911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혼밥이라는 키워드로 메인 타겟을</a:t>
            </a:r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“</a:t>
            </a:r>
            <a:r>
              <a:rPr lang="ko-KR" altLang="en-US" sz="1600" b="1" spc="-150" dirty="0" err="1"/>
              <a:t>혼밥러</a:t>
            </a:r>
            <a:r>
              <a:rPr lang="en-US" altLang="ko-KR" sz="1600" b="1" spc="-150" dirty="0"/>
              <a:t>”</a:t>
            </a:r>
            <a:r>
              <a:rPr lang="ko-KR" altLang="en-US" sz="1600" b="1" spc="-150" dirty="0"/>
              <a:t>로 선정</a:t>
            </a:r>
            <a:endParaRPr lang="en-US" altLang="ko-KR" sz="1600" b="1" spc="-1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8429DE-76CE-44A8-91C9-C3A0F27DA19D}"/>
              </a:ext>
            </a:extLst>
          </p:cNvPr>
          <p:cNvSpPr txBox="1"/>
          <p:nvPr/>
        </p:nvSpPr>
        <p:spPr>
          <a:xfrm>
            <a:off x="7164377" y="2966115"/>
            <a:ext cx="5594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1</a:t>
            </a:r>
            <a:r>
              <a:rPr lang="ko-KR" altLang="en-US" sz="1600" b="1" spc="-150" dirty="0"/>
              <a:t>인 가구의 증가로 혼자 밥을 먹는 사용자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갑작스런 약속 취소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어쩔 수 없이 혼자 밥을 먹게 되는 상황</a:t>
            </a:r>
            <a:r>
              <a:rPr lang="en-US" altLang="ko-KR" sz="1600" b="1" spc="-150" dirty="0"/>
              <a:t>.</a:t>
            </a:r>
          </a:p>
          <a:p>
            <a:pPr algn="ctr"/>
            <a:r>
              <a:rPr lang="ko-KR" altLang="en-US" sz="1600" b="1" spc="-150" dirty="0"/>
              <a:t>매일 똑같은 사람과 똑같은 밥을 먹는 상황</a:t>
            </a:r>
            <a:r>
              <a:rPr lang="en-US" altLang="ko-KR" sz="1600" b="1" spc="-150" dirty="0"/>
              <a:t>.</a:t>
            </a:r>
          </a:p>
          <a:p>
            <a:pPr algn="ctr"/>
            <a:endParaRPr lang="en-US" altLang="ko-KR" sz="1600" b="1" spc="-150" dirty="0"/>
          </a:p>
          <a:p>
            <a:pPr algn="ctr"/>
            <a:r>
              <a:rPr lang="ko-KR" altLang="en-US" sz="1600" b="1" spc="-150" dirty="0"/>
              <a:t>이러한 </a:t>
            </a:r>
            <a:r>
              <a:rPr lang="en-US" altLang="ko-KR" sz="1600" b="1" spc="-150" dirty="0"/>
              <a:t>Needs</a:t>
            </a:r>
            <a:r>
              <a:rPr lang="ko-KR" altLang="en-US" sz="1600" b="1" spc="-150" dirty="0"/>
              <a:t>를 충족시킬 수 있는 포지셔닝</a:t>
            </a:r>
            <a:endParaRPr lang="en-US" altLang="ko-KR" sz="1600" b="1" spc="-1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4534BE-C512-456E-8C1B-5D32A7CF464F}"/>
              </a:ext>
            </a:extLst>
          </p:cNvPr>
          <p:cNvSpPr txBox="1"/>
          <p:nvPr/>
        </p:nvSpPr>
        <p:spPr>
          <a:xfrm>
            <a:off x="172903" y="1658369"/>
            <a:ext cx="47837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음식 이라는 주제</a:t>
            </a:r>
            <a:endParaRPr lang="en-US" altLang="ko-KR" sz="1600" b="1" spc="-150" dirty="0"/>
          </a:p>
          <a:p>
            <a:pPr algn="ctr"/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[</a:t>
            </a:r>
            <a:r>
              <a:rPr lang="ko-KR" altLang="en-US" sz="1600" b="1" spc="-150" dirty="0"/>
              <a:t>망고 플레이트</a:t>
            </a:r>
            <a:r>
              <a:rPr lang="en-US" altLang="ko-KR" sz="1600" b="1" spc="-150" dirty="0"/>
              <a:t>] = </a:t>
            </a:r>
            <a:r>
              <a:rPr lang="ko-KR" altLang="en-US" sz="1600" b="1" spc="-150" dirty="0"/>
              <a:t>단순 맛집 추천 기능</a:t>
            </a:r>
            <a:endParaRPr lang="en-US" altLang="ko-KR" sz="1600" b="1" spc="-150" dirty="0"/>
          </a:p>
          <a:p>
            <a:pPr algn="ctr"/>
            <a:r>
              <a:rPr lang="en-US" altLang="ko-KR" sz="1600" b="1" spc="-150" dirty="0"/>
              <a:t> [</a:t>
            </a:r>
            <a:r>
              <a:rPr lang="ko-KR" altLang="en-US" sz="1600" b="1" spc="-150" dirty="0" err="1"/>
              <a:t>식신</a:t>
            </a:r>
            <a:r>
              <a:rPr lang="en-US" altLang="ko-KR" sz="1600" b="1" spc="-150" dirty="0"/>
              <a:t>] = </a:t>
            </a:r>
            <a:r>
              <a:rPr lang="ko-KR" altLang="en-US" sz="1600" b="1" spc="-150" dirty="0"/>
              <a:t>단순 맛집 추천 </a:t>
            </a:r>
            <a:r>
              <a:rPr lang="en-US" altLang="ko-KR" sz="1600" b="1" spc="-150" dirty="0"/>
              <a:t>+ </a:t>
            </a:r>
            <a:r>
              <a:rPr lang="ko-KR" altLang="en-US" sz="1600" b="1" spc="-150" dirty="0"/>
              <a:t>예약 기능</a:t>
            </a:r>
            <a:endParaRPr lang="en-US" altLang="ko-KR" sz="1600" b="1" spc="-150" dirty="0"/>
          </a:p>
          <a:p>
            <a:pPr algn="ctr"/>
            <a:endParaRPr lang="en-US" altLang="ko-KR" b="1" spc="-150" dirty="0"/>
          </a:p>
        </p:txBody>
      </p:sp>
    </p:spTree>
    <p:extLst>
      <p:ext uri="{BB962C8B-B14F-4D97-AF65-F5344CB8AC3E}">
        <p14:creationId xmlns:p14="http://schemas.microsoft.com/office/powerpoint/2010/main" val="96220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86697F-96F0-4D00-A0A2-9A53197D86B8}"/>
              </a:ext>
            </a:extLst>
          </p:cNvPr>
          <p:cNvGrpSpPr/>
          <p:nvPr/>
        </p:nvGrpSpPr>
        <p:grpSpPr>
          <a:xfrm>
            <a:off x="1100787" y="4213640"/>
            <a:ext cx="5103206" cy="1003299"/>
            <a:chOff x="1092200" y="1562100"/>
            <a:chExt cx="5103208" cy="10032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1D1759-9467-4DB1-B50B-C2AC1997F470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8636C-CA04-4128-826C-BFCE24F17688}"/>
                </a:ext>
              </a:extLst>
            </p:cNvPr>
            <p:cNvSpPr txBox="1"/>
            <p:nvPr/>
          </p:nvSpPr>
          <p:spPr>
            <a:xfrm>
              <a:off x="1302722" y="1834454"/>
              <a:ext cx="4892686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한 끼의 식사라는 목적성을 채우기 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힘듬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200" y="1641061"/>
            <a:ext cx="5003800" cy="1003299"/>
            <a:chOff x="1092200" y="1562100"/>
            <a:chExt cx="5003800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1302722" y="1834454"/>
              <a:ext cx="4610558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spc="-300" dirty="0">
                  <a:solidFill>
                    <a:schemeClr val="tx1"/>
                  </a:solidFill>
                  <a:latin typeface="+mn-ea"/>
                </a:rPr>
                <a:t>다양한 이유로 쉽게 만날 수 없는 주변 사람들</a:t>
              </a: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DFF391B-D0F5-4609-A0C5-BBA125A450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1750C0-E9AC-416C-9C22-BC9BFBEEE5B9}"/>
              </a:ext>
            </a:extLst>
          </p:cNvPr>
          <p:cNvGrpSpPr/>
          <p:nvPr/>
        </p:nvGrpSpPr>
        <p:grpSpPr>
          <a:xfrm>
            <a:off x="1092200" y="2927350"/>
            <a:ext cx="5003800" cy="1003299"/>
            <a:chOff x="1092200" y="1562100"/>
            <a:chExt cx="5003800" cy="10032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58F329-85A3-4D72-8679-A959295D0F78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9FE16D-2B00-4E80-A766-155797D6F0CD}"/>
                </a:ext>
              </a:extLst>
            </p:cNvPr>
            <p:cNvSpPr txBox="1"/>
            <p:nvPr/>
          </p:nvSpPr>
          <p:spPr>
            <a:xfrm>
              <a:off x="1302722" y="1834454"/>
              <a:ext cx="3669594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#2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인 이상 주문 가능한 가게들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75D2D68-0F0A-47A0-A57F-A2258949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2" b="762"/>
          <a:stretch/>
        </p:blipFill>
        <p:spPr>
          <a:xfrm>
            <a:off x="7527325" y="1969295"/>
            <a:ext cx="4445808" cy="2281554"/>
          </a:xfrm>
          <a:prstGeom prst="roundRect">
            <a:avLst>
              <a:gd name="adj" fmla="val 6721"/>
            </a:avLst>
          </a:prstGeom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1F46F2-7FC3-4465-864C-4B1DFB21A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770" y="852830"/>
            <a:ext cx="3044659" cy="4489191"/>
          </a:xfrm>
          <a:prstGeom prst="roundRect">
            <a:avLst>
              <a:gd name="adj" fmla="val 4346"/>
            </a:avLst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707106-FEA9-4551-9F52-0AFFBA220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881" y="3833434"/>
            <a:ext cx="5262229" cy="28639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61A0C6-DA78-4403-ABB5-AB7CEE07A355}"/>
              </a:ext>
            </a:extLst>
          </p:cNvPr>
          <p:cNvGrpSpPr/>
          <p:nvPr/>
        </p:nvGrpSpPr>
        <p:grpSpPr>
          <a:xfrm>
            <a:off x="1100787" y="5489293"/>
            <a:ext cx="5003800" cy="1003299"/>
            <a:chOff x="1092200" y="1562100"/>
            <a:chExt cx="5003800" cy="100329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702A72A-AC18-481F-86F5-A16CDA94F8A3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AE9BCC-51B5-471D-A996-86AF174E834F}"/>
                </a:ext>
              </a:extLst>
            </p:cNvPr>
            <p:cNvSpPr txBox="1"/>
            <p:nvPr/>
          </p:nvSpPr>
          <p:spPr>
            <a:xfrm>
              <a:off x="1302722" y="1834454"/>
              <a:ext cx="2828018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혼밥을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꺼려하는 인원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  <a:p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763497" y="5351804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한끼의 식사를 위한 모임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4270846" y="5351803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원하는 시간대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메뉴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다양한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이벤트를 통한 유저 참여 유도</a:t>
            </a:r>
            <a:endParaRPr lang="en-US" altLang="ko-KR" sz="2400" spc="-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288743" y="5351802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리뷰와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게시판을 통한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유저 간의 소통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875861" y="4720763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27297" y="4701699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D7C9A-CD8A-45DF-AC96-6B2535D5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6" y="1341852"/>
            <a:ext cx="5205417" cy="4679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0DC845-A04E-4D30-959D-BB2BED49F580}"/>
              </a:ext>
            </a:extLst>
          </p:cNvPr>
          <p:cNvSpPr/>
          <p:nvPr/>
        </p:nvSpPr>
        <p:spPr>
          <a:xfrm>
            <a:off x="6572570" y="1663120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원하는 정보를 시각적으로 빠르게 확인 가능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E624E4-0536-4786-AFBB-5CA8EE638AD3}"/>
              </a:ext>
            </a:extLst>
          </p:cNvPr>
          <p:cNvSpPr/>
          <p:nvPr/>
        </p:nvSpPr>
        <p:spPr>
          <a:xfrm>
            <a:off x="6564948" y="5248811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다양한 광고 영역을 통한 광고 수익 창출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F93D8B-FA34-4899-B80C-B0AC3DC87B5A}"/>
              </a:ext>
            </a:extLst>
          </p:cNvPr>
          <p:cNvSpPr/>
          <p:nvPr/>
        </p:nvSpPr>
        <p:spPr>
          <a:xfrm>
            <a:off x="6572568" y="4121082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사용과 접근이 손쉬운 </a:t>
            </a:r>
            <a:r>
              <a:rPr lang="en-US" altLang="ko-KR" b="1" dirty="0">
                <a:solidFill>
                  <a:schemeClr val="tx1"/>
                </a:solidFill>
              </a:rPr>
              <a:t>UI/UX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971EFA-EBBC-48E6-930A-8ED80E2E3BE9}"/>
              </a:ext>
            </a:extLst>
          </p:cNvPr>
          <p:cNvSpPr/>
          <p:nvPr/>
        </p:nvSpPr>
        <p:spPr>
          <a:xfrm>
            <a:off x="6572568" y="2898064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타겟 유저의 </a:t>
            </a:r>
            <a:r>
              <a:rPr lang="en-US" altLang="ko-KR" b="1" dirty="0">
                <a:solidFill>
                  <a:schemeClr val="tx1"/>
                </a:solidFill>
              </a:rPr>
              <a:t>Needs</a:t>
            </a:r>
            <a:r>
              <a:rPr lang="ko-KR" altLang="en-US" b="1" dirty="0">
                <a:solidFill>
                  <a:schemeClr val="tx1"/>
                </a:solidFill>
              </a:rPr>
              <a:t>를 충족시킬 수 있는 기능</a:t>
            </a:r>
          </a:p>
        </p:txBody>
      </p:sp>
    </p:spTree>
    <p:extLst>
      <p:ext uri="{BB962C8B-B14F-4D97-AF65-F5344CB8AC3E}">
        <p14:creationId xmlns:p14="http://schemas.microsoft.com/office/powerpoint/2010/main" val="42245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1702004" y="418319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3127844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4643965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858208" y="5783077"/>
            <a:ext cx="819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간편하게 같이 식사할 인원을 구하고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참가할 수 있는 </a:t>
            </a:r>
            <a:r>
              <a:rPr lang="ko-KR" altLang="en-US" sz="2400" b="1" spc="-300" dirty="0"/>
              <a:t>파티 모집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EA54F9-CF90-4B0C-B665-177E096B31C0}"/>
              </a:ext>
            </a:extLst>
          </p:cNvPr>
          <p:cNvGrpSpPr/>
          <p:nvPr/>
        </p:nvGrpSpPr>
        <p:grpSpPr>
          <a:xfrm>
            <a:off x="7222834" y="1196050"/>
            <a:ext cx="4519732" cy="2532826"/>
            <a:chOff x="6999168" y="1467674"/>
            <a:chExt cx="5069007" cy="367578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1C89244-0FD2-4D4C-A75E-730109C1AA2A}"/>
                </a:ext>
              </a:extLst>
            </p:cNvPr>
            <p:cNvSpPr/>
            <p:nvPr/>
          </p:nvSpPr>
          <p:spPr>
            <a:xfrm>
              <a:off x="6999168" y="1467674"/>
              <a:ext cx="5069007" cy="3675785"/>
            </a:xfrm>
            <a:prstGeom prst="roundRect">
              <a:avLst>
                <a:gd name="adj" fmla="val 5611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81EB18-B29D-4D25-9DDB-A948564E595E}"/>
                </a:ext>
              </a:extLst>
            </p:cNvPr>
            <p:cNvSpPr/>
            <p:nvPr/>
          </p:nvSpPr>
          <p:spPr>
            <a:xfrm>
              <a:off x="8893972" y="4629122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37109E-CB84-45E1-84B7-8EFBEBA3BE76}"/>
                </a:ext>
              </a:extLst>
            </p:cNvPr>
            <p:cNvSpPr/>
            <p:nvPr/>
          </p:nvSpPr>
          <p:spPr>
            <a:xfrm>
              <a:off x="7093684" y="4292600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FDF1AFE-F4F2-43AC-BD8C-9DBBC67C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1667" y="1819217"/>
              <a:ext cx="4762594" cy="108835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56F79B-772F-4663-BC6C-860CA359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578" y="3074556"/>
              <a:ext cx="4488772" cy="169426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659B34-9196-4F8B-9C21-B104AEEB115C}"/>
              </a:ext>
            </a:extLst>
          </p:cNvPr>
          <p:cNvSpPr/>
          <p:nvPr/>
        </p:nvSpPr>
        <p:spPr>
          <a:xfrm>
            <a:off x="6160086" y="420713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568B06-F480-42F6-A1D6-C8E11554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28" y="2967229"/>
            <a:ext cx="3878117" cy="26947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322A12D-B833-46AE-BA8E-8E780D6E0B62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47393-2EAB-4451-A38B-A87768B88801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1D7278-71EC-408F-904F-AD30F1F07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059" y="1326676"/>
            <a:ext cx="5211237" cy="37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978</Words>
  <Application>Microsoft Office PowerPoint</Application>
  <PresentationFormat>와이드스크린</PresentationFormat>
  <Paragraphs>233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bongchun Heo</dc:creator>
  <cp:lastModifiedBy>bongc</cp:lastModifiedBy>
  <cp:revision>84</cp:revision>
  <dcterms:created xsi:type="dcterms:W3CDTF">2022-11-23T15:40:19Z</dcterms:created>
  <dcterms:modified xsi:type="dcterms:W3CDTF">2022-11-30T17:36:47Z</dcterms:modified>
</cp:coreProperties>
</file>